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2" r:id="rId35"/>
    <p:sldId id="293" r:id="rId36"/>
    <p:sldId id="290" r:id="rId37"/>
    <p:sldId id="294" r:id="rId38"/>
    <p:sldId id="295" r:id="rId39"/>
    <p:sldId id="296" r:id="rId40"/>
    <p:sldId id="297" r:id="rId41"/>
    <p:sldId id="298" r:id="rId42"/>
    <p:sldId id="301" r:id="rId43"/>
    <p:sldId id="300" r:id="rId44"/>
    <p:sldId id="299"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1" d="100"/>
          <a:sy n="71" d="100"/>
        </p:scale>
        <p:origin x="-618"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swati mohanty" userId="94680f51e94fcda9" providerId="LiveId" clId="{BBD2191D-0191-4DD0-B7C3-5FA45C9298AD}"/>
    <pc:docChg chg="custSel addSld modSld">
      <pc:chgData name="saswati mohanty" userId="94680f51e94fcda9" providerId="LiveId" clId="{BBD2191D-0191-4DD0-B7C3-5FA45C9298AD}" dt="2022-07-07T16:59:56.240" v="16" actId="207"/>
      <pc:docMkLst>
        <pc:docMk/>
      </pc:docMkLst>
      <pc:sldChg chg="modSp mod">
        <pc:chgData name="saswati mohanty" userId="94680f51e94fcda9" providerId="LiveId" clId="{BBD2191D-0191-4DD0-B7C3-5FA45C9298AD}" dt="2022-07-07T16:30:39.873" v="3" actId="5793"/>
        <pc:sldMkLst>
          <pc:docMk/>
          <pc:sldMk cId="3221286896" sldId="257"/>
        </pc:sldMkLst>
        <pc:spChg chg="mod">
          <ac:chgData name="saswati mohanty" userId="94680f51e94fcda9" providerId="LiveId" clId="{BBD2191D-0191-4DD0-B7C3-5FA45C9298AD}" dt="2022-07-07T16:30:39.873" v="3" actId="5793"/>
          <ac:spMkLst>
            <pc:docMk/>
            <pc:sldMk cId="3221286896" sldId="257"/>
            <ac:spMk id="3" creationId="{23B5791B-9D61-F877-9329-643DF8E9CEFB}"/>
          </ac:spMkLst>
        </pc:spChg>
      </pc:sldChg>
      <pc:sldChg chg="modSp new mod">
        <pc:chgData name="saswati mohanty" userId="94680f51e94fcda9" providerId="LiveId" clId="{BBD2191D-0191-4DD0-B7C3-5FA45C9298AD}" dt="2022-07-07T16:59:56.240" v="16" actId="207"/>
        <pc:sldMkLst>
          <pc:docMk/>
          <pc:sldMk cId="3044869577" sldId="301"/>
        </pc:sldMkLst>
        <pc:spChg chg="mod">
          <ac:chgData name="saswati mohanty" userId="94680f51e94fcda9" providerId="LiveId" clId="{BBD2191D-0191-4DD0-B7C3-5FA45C9298AD}" dt="2022-07-07T16:59:56.240" v="16" actId="207"/>
          <ac:spMkLst>
            <pc:docMk/>
            <pc:sldMk cId="3044869577" sldId="301"/>
            <ac:spMk id="2" creationId="{C2EA14A5-A7D9-79E1-30E1-EF883276C5E2}"/>
          </ac:spMkLst>
        </pc:spChg>
        <pc:spChg chg="mod">
          <ac:chgData name="saswati mohanty" userId="94680f51e94fcda9" providerId="LiveId" clId="{BBD2191D-0191-4DD0-B7C3-5FA45C9298AD}" dt="2022-07-07T16:59:51.067" v="15" actId="27636"/>
          <ac:spMkLst>
            <pc:docMk/>
            <pc:sldMk cId="3044869577" sldId="301"/>
            <ac:spMk id="3" creationId="{FEC00BFA-C270-D8BB-89D2-C4813E4F886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268822-C42D-ADFF-71B2-9E763B8473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84F64B6E-1B82-A320-1E01-3DE831C525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312CE7CA-DE5F-38BF-6BCF-D2C0E2C93C21}"/>
              </a:ext>
            </a:extLst>
          </p:cNvPr>
          <p:cNvSpPr>
            <a:spLocks noGrp="1"/>
          </p:cNvSpPr>
          <p:nvPr>
            <p:ph type="dt" sz="half" idx="10"/>
          </p:nvPr>
        </p:nvSpPr>
        <p:spPr/>
        <p:txBody>
          <a:bodyPr/>
          <a:lstStyle/>
          <a:p>
            <a:fld id="{09B66DDF-CDB3-46BE-8190-7E40489B0FE8}" type="datetimeFigureOut">
              <a:rPr lang="en-IN" smtClean="0"/>
              <a:pPr/>
              <a:t>13/02/2023</a:t>
            </a:fld>
            <a:endParaRPr lang="en-IN"/>
          </a:p>
        </p:txBody>
      </p:sp>
      <p:sp>
        <p:nvSpPr>
          <p:cNvPr id="5" name="Footer Placeholder 4">
            <a:extLst>
              <a:ext uri="{FF2B5EF4-FFF2-40B4-BE49-F238E27FC236}">
                <a16:creationId xmlns:a16="http://schemas.microsoft.com/office/drawing/2014/main" xmlns="" id="{9ACB2632-4187-ABB3-0E89-8BCBA6DC2AD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C2B0E3AC-A880-3D1B-FE71-D1FB341DA9A7}"/>
              </a:ext>
            </a:extLst>
          </p:cNvPr>
          <p:cNvSpPr>
            <a:spLocks noGrp="1"/>
          </p:cNvSpPr>
          <p:nvPr>
            <p:ph type="sldNum" sz="quarter" idx="12"/>
          </p:nvPr>
        </p:nvSpPr>
        <p:spPr/>
        <p:txBody>
          <a:bodyPr/>
          <a:lstStyle/>
          <a:p>
            <a:fld id="{221E7F5B-8845-4421-A310-3FF61315A434}" type="slidenum">
              <a:rPr lang="en-IN" smtClean="0"/>
              <a:pPr/>
              <a:t>‹#›</a:t>
            </a:fld>
            <a:endParaRPr lang="en-IN"/>
          </a:p>
        </p:txBody>
      </p:sp>
    </p:spTree>
    <p:extLst>
      <p:ext uri="{BB962C8B-B14F-4D97-AF65-F5344CB8AC3E}">
        <p14:creationId xmlns:p14="http://schemas.microsoft.com/office/powerpoint/2010/main" xmlns="" val="1136601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E8D148-635D-613D-9C8A-6CCCB39EF21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29B483A5-C085-A38F-F28E-7072363AF4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6847DD9B-F32C-C3C5-3B33-AE0256D8F41D}"/>
              </a:ext>
            </a:extLst>
          </p:cNvPr>
          <p:cNvSpPr>
            <a:spLocks noGrp="1"/>
          </p:cNvSpPr>
          <p:nvPr>
            <p:ph type="dt" sz="half" idx="10"/>
          </p:nvPr>
        </p:nvSpPr>
        <p:spPr/>
        <p:txBody>
          <a:bodyPr/>
          <a:lstStyle/>
          <a:p>
            <a:fld id="{09B66DDF-CDB3-46BE-8190-7E40489B0FE8}" type="datetimeFigureOut">
              <a:rPr lang="en-IN" smtClean="0"/>
              <a:pPr/>
              <a:t>13/02/2023</a:t>
            </a:fld>
            <a:endParaRPr lang="en-IN"/>
          </a:p>
        </p:txBody>
      </p:sp>
      <p:sp>
        <p:nvSpPr>
          <p:cNvPr id="5" name="Footer Placeholder 4">
            <a:extLst>
              <a:ext uri="{FF2B5EF4-FFF2-40B4-BE49-F238E27FC236}">
                <a16:creationId xmlns:a16="http://schemas.microsoft.com/office/drawing/2014/main" xmlns="" id="{194DFCE7-BB36-6551-D000-59E5DB80045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4A6B7786-01F7-2A81-9B0E-68DFA33B6BEF}"/>
              </a:ext>
            </a:extLst>
          </p:cNvPr>
          <p:cNvSpPr>
            <a:spLocks noGrp="1"/>
          </p:cNvSpPr>
          <p:nvPr>
            <p:ph type="sldNum" sz="quarter" idx="12"/>
          </p:nvPr>
        </p:nvSpPr>
        <p:spPr/>
        <p:txBody>
          <a:bodyPr/>
          <a:lstStyle/>
          <a:p>
            <a:fld id="{221E7F5B-8845-4421-A310-3FF61315A434}" type="slidenum">
              <a:rPr lang="en-IN" smtClean="0"/>
              <a:pPr/>
              <a:t>‹#›</a:t>
            </a:fld>
            <a:endParaRPr lang="en-IN"/>
          </a:p>
        </p:txBody>
      </p:sp>
    </p:spTree>
    <p:extLst>
      <p:ext uri="{BB962C8B-B14F-4D97-AF65-F5344CB8AC3E}">
        <p14:creationId xmlns:p14="http://schemas.microsoft.com/office/powerpoint/2010/main" xmlns="" val="3877999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1EB78A4-212A-E541-2EB3-8FB8DDE1C78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E7487B9E-9FFA-4913-8DB3-C1D8266411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D6B22BB5-5481-BA61-39B6-1FE9242CD66F}"/>
              </a:ext>
            </a:extLst>
          </p:cNvPr>
          <p:cNvSpPr>
            <a:spLocks noGrp="1"/>
          </p:cNvSpPr>
          <p:nvPr>
            <p:ph type="dt" sz="half" idx="10"/>
          </p:nvPr>
        </p:nvSpPr>
        <p:spPr/>
        <p:txBody>
          <a:bodyPr/>
          <a:lstStyle/>
          <a:p>
            <a:fld id="{09B66DDF-CDB3-46BE-8190-7E40489B0FE8}" type="datetimeFigureOut">
              <a:rPr lang="en-IN" smtClean="0"/>
              <a:pPr/>
              <a:t>13/02/2023</a:t>
            </a:fld>
            <a:endParaRPr lang="en-IN"/>
          </a:p>
        </p:txBody>
      </p:sp>
      <p:sp>
        <p:nvSpPr>
          <p:cNvPr id="5" name="Footer Placeholder 4">
            <a:extLst>
              <a:ext uri="{FF2B5EF4-FFF2-40B4-BE49-F238E27FC236}">
                <a16:creationId xmlns:a16="http://schemas.microsoft.com/office/drawing/2014/main" xmlns="" id="{07DF0600-0A98-AEEF-A7A2-F6EDA26321D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2FDC0AFD-66A0-E793-2928-83EE1E8F9038}"/>
              </a:ext>
            </a:extLst>
          </p:cNvPr>
          <p:cNvSpPr>
            <a:spLocks noGrp="1"/>
          </p:cNvSpPr>
          <p:nvPr>
            <p:ph type="sldNum" sz="quarter" idx="12"/>
          </p:nvPr>
        </p:nvSpPr>
        <p:spPr/>
        <p:txBody>
          <a:bodyPr/>
          <a:lstStyle/>
          <a:p>
            <a:fld id="{221E7F5B-8845-4421-A310-3FF61315A434}" type="slidenum">
              <a:rPr lang="en-IN" smtClean="0"/>
              <a:pPr/>
              <a:t>‹#›</a:t>
            </a:fld>
            <a:endParaRPr lang="en-IN"/>
          </a:p>
        </p:txBody>
      </p:sp>
    </p:spTree>
    <p:extLst>
      <p:ext uri="{BB962C8B-B14F-4D97-AF65-F5344CB8AC3E}">
        <p14:creationId xmlns:p14="http://schemas.microsoft.com/office/powerpoint/2010/main" xmlns="" val="2203468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8FF6E9-810E-8A61-873B-10149D1EE9B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4711BCF2-E2B9-608D-9A60-32E97E055E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438748B6-F82D-6512-8C49-2AFA991D686E}"/>
              </a:ext>
            </a:extLst>
          </p:cNvPr>
          <p:cNvSpPr>
            <a:spLocks noGrp="1"/>
          </p:cNvSpPr>
          <p:nvPr>
            <p:ph type="dt" sz="half" idx="10"/>
          </p:nvPr>
        </p:nvSpPr>
        <p:spPr/>
        <p:txBody>
          <a:bodyPr/>
          <a:lstStyle/>
          <a:p>
            <a:fld id="{09B66DDF-CDB3-46BE-8190-7E40489B0FE8}" type="datetimeFigureOut">
              <a:rPr lang="en-IN" smtClean="0"/>
              <a:pPr/>
              <a:t>13/02/2023</a:t>
            </a:fld>
            <a:endParaRPr lang="en-IN"/>
          </a:p>
        </p:txBody>
      </p:sp>
      <p:sp>
        <p:nvSpPr>
          <p:cNvPr id="5" name="Footer Placeholder 4">
            <a:extLst>
              <a:ext uri="{FF2B5EF4-FFF2-40B4-BE49-F238E27FC236}">
                <a16:creationId xmlns:a16="http://schemas.microsoft.com/office/drawing/2014/main" xmlns="" id="{E982F635-EA93-2306-A0F1-8D6D4B70E16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A985903E-5563-AEDB-C663-A68964537C0A}"/>
              </a:ext>
            </a:extLst>
          </p:cNvPr>
          <p:cNvSpPr>
            <a:spLocks noGrp="1"/>
          </p:cNvSpPr>
          <p:nvPr>
            <p:ph type="sldNum" sz="quarter" idx="12"/>
          </p:nvPr>
        </p:nvSpPr>
        <p:spPr/>
        <p:txBody>
          <a:bodyPr/>
          <a:lstStyle/>
          <a:p>
            <a:fld id="{221E7F5B-8845-4421-A310-3FF61315A434}" type="slidenum">
              <a:rPr lang="en-IN" smtClean="0"/>
              <a:pPr/>
              <a:t>‹#›</a:t>
            </a:fld>
            <a:endParaRPr lang="en-IN"/>
          </a:p>
        </p:txBody>
      </p:sp>
    </p:spTree>
    <p:extLst>
      <p:ext uri="{BB962C8B-B14F-4D97-AF65-F5344CB8AC3E}">
        <p14:creationId xmlns:p14="http://schemas.microsoft.com/office/powerpoint/2010/main" xmlns="" val="3114605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BE8B16-9875-BE99-2976-90231F17EC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16E5A300-CA3A-AF95-6068-1D14413717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0D30E47-A221-3728-C7B7-DEC7DD1D13CB}"/>
              </a:ext>
            </a:extLst>
          </p:cNvPr>
          <p:cNvSpPr>
            <a:spLocks noGrp="1"/>
          </p:cNvSpPr>
          <p:nvPr>
            <p:ph type="dt" sz="half" idx="10"/>
          </p:nvPr>
        </p:nvSpPr>
        <p:spPr/>
        <p:txBody>
          <a:bodyPr/>
          <a:lstStyle/>
          <a:p>
            <a:fld id="{09B66DDF-CDB3-46BE-8190-7E40489B0FE8}" type="datetimeFigureOut">
              <a:rPr lang="en-IN" smtClean="0"/>
              <a:pPr/>
              <a:t>13/02/2023</a:t>
            </a:fld>
            <a:endParaRPr lang="en-IN"/>
          </a:p>
        </p:txBody>
      </p:sp>
      <p:sp>
        <p:nvSpPr>
          <p:cNvPr id="5" name="Footer Placeholder 4">
            <a:extLst>
              <a:ext uri="{FF2B5EF4-FFF2-40B4-BE49-F238E27FC236}">
                <a16:creationId xmlns:a16="http://schemas.microsoft.com/office/drawing/2014/main" xmlns="" id="{9DC8978E-5FCB-B164-F7FA-22EC6DE5730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FB3ACFBA-959D-815A-656F-CFEDF96F2EB1}"/>
              </a:ext>
            </a:extLst>
          </p:cNvPr>
          <p:cNvSpPr>
            <a:spLocks noGrp="1"/>
          </p:cNvSpPr>
          <p:nvPr>
            <p:ph type="sldNum" sz="quarter" idx="12"/>
          </p:nvPr>
        </p:nvSpPr>
        <p:spPr/>
        <p:txBody>
          <a:bodyPr/>
          <a:lstStyle/>
          <a:p>
            <a:fld id="{221E7F5B-8845-4421-A310-3FF61315A434}" type="slidenum">
              <a:rPr lang="en-IN" smtClean="0"/>
              <a:pPr/>
              <a:t>‹#›</a:t>
            </a:fld>
            <a:endParaRPr lang="en-IN"/>
          </a:p>
        </p:txBody>
      </p:sp>
    </p:spTree>
    <p:extLst>
      <p:ext uri="{BB962C8B-B14F-4D97-AF65-F5344CB8AC3E}">
        <p14:creationId xmlns:p14="http://schemas.microsoft.com/office/powerpoint/2010/main" xmlns="" val="3927047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270CEB-0C4C-9B27-60A6-BA9EE3853AC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5BD9716A-B334-2F17-E276-D0F62CD7B2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514AF7FC-6B62-0DCE-6EA8-39D46B10BE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92E31EB4-7C26-FC5B-B0C9-65F7B2BF700F}"/>
              </a:ext>
            </a:extLst>
          </p:cNvPr>
          <p:cNvSpPr>
            <a:spLocks noGrp="1"/>
          </p:cNvSpPr>
          <p:nvPr>
            <p:ph type="dt" sz="half" idx="10"/>
          </p:nvPr>
        </p:nvSpPr>
        <p:spPr/>
        <p:txBody>
          <a:bodyPr/>
          <a:lstStyle/>
          <a:p>
            <a:fld id="{09B66DDF-CDB3-46BE-8190-7E40489B0FE8}" type="datetimeFigureOut">
              <a:rPr lang="en-IN" smtClean="0"/>
              <a:pPr/>
              <a:t>13/02/2023</a:t>
            </a:fld>
            <a:endParaRPr lang="en-IN"/>
          </a:p>
        </p:txBody>
      </p:sp>
      <p:sp>
        <p:nvSpPr>
          <p:cNvPr id="6" name="Footer Placeholder 5">
            <a:extLst>
              <a:ext uri="{FF2B5EF4-FFF2-40B4-BE49-F238E27FC236}">
                <a16:creationId xmlns:a16="http://schemas.microsoft.com/office/drawing/2014/main" xmlns="" id="{30C7D1F8-8B51-E121-688E-D5E93C555C1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F513764E-469B-F0CB-93F0-F1B55DE62976}"/>
              </a:ext>
            </a:extLst>
          </p:cNvPr>
          <p:cNvSpPr>
            <a:spLocks noGrp="1"/>
          </p:cNvSpPr>
          <p:nvPr>
            <p:ph type="sldNum" sz="quarter" idx="12"/>
          </p:nvPr>
        </p:nvSpPr>
        <p:spPr/>
        <p:txBody>
          <a:bodyPr/>
          <a:lstStyle/>
          <a:p>
            <a:fld id="{221E7F5B-8845-4421-A310-3FF61315A434}" type="slidenum">
              <a:rPr lang="en-IN" smtClean="0"/>
              <a:pPr/>
              <a:t>‹#›</a:t>
            </a:fld>
            <a:endParaRPr lang="en-IN"/>
          </a:p>
        </p:txBody>
      </p:sp>
    </p:spTree>
    <p:extLst>
      <p:ext uri="{BB962C8B-B14F-4D97-AF65-F5344CB8AC3E}">
        <p14:creationId xmlns:p14="http://schemas.microsoft.com/office/powerpoint/2010/main" xmlns="" val="1885100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CABB23-540D-880D-E4E1-337C4360B9F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AADC6DE5-EEBF-29B6-6BC8-99D037B35A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E097ABA-ECDB-614E-1075-A065320897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CE083C9C-8386-34F8-6465-31EB9C0F5E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692AFEA-9D76-93E2-AFCE-8DD479051E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FDBB612D-9C7F-A1CA-EB2D-F253999E72D8}"/>
              </a:ext>
            </a:extLst>
          </p:cNvPr>
          <p:cNvSpPr>
            <a:spLocks noGrp="1"/>
          </p:cNvSpPr>
          <p:nvPr>
            <p:ph type="dt" sz="half" idx="10"/>
          </p:nvPr>
        </p:nvSpPr>
        <p:spPr/>
        <p:txBody>
          <a:bodyPr/>
          <a:lstStyle/>
          <a:p>
            <a:fld id="{09B66DDF-CDB3-46BE-8190-7E40489B0FE8}" type="datetimeFigureOut">
              <a:rPr lang="en-IN" smtClean="0"/>
              <a:pPr/>
              <a:t>13/02/2023</a:t>
            </a:fld>
            <a:endParaRPr lang="en-IN"/>
          </a:p>
        </p:txBody>
      </p:sp>
      <p:sp>
        <p:nvSpPr>
          <p:cNvPr id="8" name="Footer Placeholder 7">
            <a:extLst>
              <a:ext uri="{FF2B5EF4-FFF2-40B4-BE49-F238E27FC236}">
                <a16:creationId xmlns:a16="http://schemas.microsoft.com/office/drawing/2014/main" xmlns="" id="{38FBD01D-F5E8-CB0D-8376-C22550593EA4}"/>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xmlns="" id="{B2B598A1-0A88-0DD8-7005-2EBD31D80B0D}"/>
              </a:ext>
            </a:extLst>
          </p:cNvPr>
          <p:cNvSpPr>
            <a:spLocks noGrp="1"/>
          </p:cNvSpPr>
          <p:nvPr>
            <p:ph type="sldNum" sz="quarter" idx="12"/>
          </p:nvPr>
        </p:nvSpPr>
        <p:spPr/>
        <p:txBody>
          <a:bodyPr/>
          <a:lstStyle/>
          <a:p>
            <a:fld id="{221E7F5B-8845-4421-A310-3FF61315A434}" type="slidenum">
              <a:rPr lang="en-IN" smtClean="0"/>
              <a:pPr/>
              <a:t>‹#›</a:t>
            </a:fld>
            <a:endParaRPr lang="en-IN"/>
          </a:p>
        </p:txBody>
      </p:sp>
    </p:spTree>
    <p:extLst>
      <p:ext uri="{BB962C8B-B14F-4D97-AF65-F5344CB8AC3E}">
        <p14:creationId xmlns:p14="http://schemas.microsoft.com/office/powerpoint/2010/main" xmlns="" val="2725570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C0CA79-4BBA-1FE2-CF75-334E3F7C8CA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736487D3-9B83-D045-904D-119F5E0591F9}"/>
              </a:ext>
            </a:extLst>
          </p:cNvPr>
          <p:cNvSpPr>
            <a:spLocks noGrp="1"/>
          </p:cNvSpPr>
          <p:nvPr>
            <p:ph type="dt" sz="half" idx="10"/>
          </p:nvPr>
        </p:nvSpPr>
        <p:spPr/>
        <p:txBody>
          <a:bodyPr/>
          <a:lstStyle/>
          <a:p>
            <a:fld id="{09B66DDF-CDB3-46BE-8190-7E40489B0FE8}" type="datetimeFigureOut">
              <a:rPr lang="en-IN" smtClean="0"/>
              <a:pPr/>
              <a:t>13/02/2023</a:t>
            </a:fld>
            <a:endParaRPr lang="en-IN"/>
          </a:p>
        </p:txBody>
      </p:sp>
      <p:sp>
        <p:nvSpPr>
          <p:cNvPr id="4" name="Footer Placeholder 3">
            <a:extLst>
              <a:ext uri="{FF2B5EF4-FFF2-40B4-BE49-F238E27FC236}">
                <a16:creationId xmlns:a16="http://schemas.microsoft.com/office/drawing/2014/main" xmlns="" id="{441AC5BA-9996-E36D-3217-A14EEA46F7B4}"/>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xmlns="" id="{1269E183-A81D-5AC8-5D2A-409A06717A0C}"/>
              </a:ext>
            </a:extLst>
          </p:cNvPr>
          <p:cNvSpPr>
            <a:spLocks noGrp="1"/>
          </p:cNvSpPr>
          <p:nvPr>
            <p:ph type="sldNum" sz="quarter" idx="12"/>
          </p:nvPr>
        </p:nvSpPr>
        <p:spPr/>
        <p:txBody>
          <a:bodyPr/>
          <a:lstStyle/>
          <a:p>
            <a:fld id="{221E7F5B-8845-4421-A310-3FF61315A434}" type="slidenum">
              <a:rPr lang="en-IN" smtClean="0"/>
              <a:pPr/>
              <a:t>‹#›</a:t>
            </a:fld>
            <a:endParaRPr lang="en-IN"/>
          </a:p>
        </p:txBody>
      </p:sp>
    </p:spTree>
    <p:extLst>
      <p:ext uri="{BB962C8B-B14F-4D97-AF65-F5344CB8AC3E}">
        <p14:creationId xmlns:p14="http://schemas.microsoft.com/office/powerpoint/2010/main" xmlns="" val="3946766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ADED3C4-4515-7381-8815-4E5094615EB0}"/>
              </a:ext>
            </a:extLst>
          </p:cNvPr>
          <p:cNvSpPr>
            <a:spLocks noGrp="1"/>
          </p:cNvSpPr>
          <p:nvPr>
            <p:ph type="dt" sz="half" idx="10"/>
          </p:nvPr>
        </p:nvSpPr>
        <p:spPr/>
        <p:txBody>
          <a:bodyPr/>
          <a:lstStyle/>
          <a:p>
            <a:fld id="{09B66DDF-CDB3-46BE-8190-7E40489B0FE8}" type="datetimeFigureOut">
              <a:rPr lang="en-IN" smtClean="0"/>
              <a:pPr/>
              <a:t>13/02/2023</a:t>
            </a:fld>
            <a:endParaRPr lang="en-IN"/>
          </a:p>
        </p:txBody>
      </p:sp>
      <p:sp>
        <p:nvSpPr>
          <p:cNvPr id="3" name="Footer Placeholder 2">
            <a:extLst>
              <a:ext uri="{FF2B5EF4-FFF2-40B4-BE49-F238E27FC236}">
                <a16:creationId xmlns:a16="http://schemas.microsoft.com/office/drawing/2014/main" xmlns="" id="{F0EB8311-C664-4E32-3479-D96467FC610D}"/>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xmlns="" id="{07F47257-98B8-8E48-3596-CD108C9A86C6}"/>
              </a:ext>
            </a:extLst>
          </p:cNvPr>
          <p:cNvSpPr>
            <a:spLocks noGrp="1"/>
          </p:cNvSpPr>
          <p:nvPr>
            <p:ph type="sldNum" sz="quarter" idx="12"/>
          </p:nvPr>
        </p:nvSpPr>
        <p:spPr/>
        <p:txBody>
          <a:bodyPr/>
          <a:lstStyle/>
          <a:p>
            <a:fld id="{221E7F5B-8845-4421-A310-3FF61315A434}" type="slidenum">
              <a:rPr lang="en-IN" smtClean="0"/>
              <a:pPr/>
              <a:t>‹#›</a:t>
            </a:fld>
            <a:endParaRPr lang="en-IN"/>
          </a:p>
        </p:txBody>
      </p:sp>
    </p:spTree>
    <p:extLst>
      <p:ext uri="{BB962C8B-B14F-4D97-AF65-F5344CB8AC3E}">
        <p14:creationId xmlns:p14="http://schemas.microsoft.com/office/powerpoint/2010/main" xmlns="" val="1039439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FC4304-78AC-D49E-2B96-39D78050C0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EF19CF50-FEBB-B186-BB0E-38AE1FA21A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DFDF1948-1011-E2A0-E0AB-5B6C192B71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A8A5835-0C3A-7FAD-6504-B0E1A62A327A}"/>
              </a:ext>
            </a:extLst>
          </p:cNvPr>
          <p:cNvSpPr>
            <a:spLocks noGrp="1"/>
          </p:cNvSpPr>
          <p:nvPr>
            <p:ph type="dt" sz="half" idx="10"/>
          </p:nvPr>
        </p:nvSpPr>
        <p:spPr/>
        <p:txBody>
          <a:bodyPr/>
          <a:lstStyle/>
          <a:p>
            <a:fld id="{09B66DDF-CDB3-46BE-8190-7E40489B0FE8}" type="datetimeFigureOut">
              <a:rPr lang="en-IN" smtClean="0"/>
              <a:pPr/>
              <a:t>13/02/2023</a:t>
            </a:fld>
            <a:endParaRPr lang="en-IN"/>
          </a:p>
        </p:txBody>
      </p:sp>
      <p:sp>
        <p:nvSpPr>
          <p:cNvPr id="6" name="Footer Placeholder 5">
            <a:extLst>
              <a:ext uri="{FF2B5EF4-FFF2-40B4-BE49-F238E27FC236}">
                <a16:creationId xmlns:a16="http://schemas.microsoft.com/office/drawing/2014/main" xmlns="" id="{99C6FD64-4FB0-4B69-E379-3365953FDA0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2A654CFF-0C09-24D3-8406-6F3DC1067827}"/>
              </a:ext>
            </a:extLst>
          </p:cNvPr>
          <p:cNvSpPr>
            <a:spLocks noGrp="1"/>
          </p:cNvSpPr>
          <p:nvPr>
            <p:ph type="sldNum" sz="quarter" idx="12"/>
          </p:nvPr>
        </p:nvSpPr>
        <p:spPr/>
        <p:txBody>
          <a:bodyPr/>
          <a:lstStyle/>
          <a:p>
            <a:fld id="{221E7F5B-8845-4421-A310-3FF61315A434}" type="slidenum">
              <a:rPr lang="en-IN" smtClean="0"/>
              <a:pPr/>
              <a:t>‹#›</a:t>
            </a:fld>
            <a:endParaRPr lang="en-IN"/>
          </a:p>
        </p:txBody>
      </p:sp>
    </p:spTree>
    <p:extLst>
      <p:ext uri="{BB962C8B-B14F-4D97-AF65-F5344CB8AC3E}">
        <p14:creationId xmlns:p14="http://schemas.microsoft.com/office/powerpoint/2010/main" xmlns="" val="2516346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229713-92A5-C97E-EA71-DA3A94C908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FAD2983F-5495-37E0-60E6-A563E593B3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4FF6DFFB-4121-91A4-F1B9-B67B3E7413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82955DF-972D-3346-8BAC-DE69140F0060}"/>
              </a:ext>
            </a:extLst>
          </p:cNvPr>
          <p:cNvSpPr>
            <a:spLocks noGrp="1"/>
          </p:cNvSpPr>
          <p:nvPr>
            <p:ph type="dt" sz="half" idx="10"/>
          </p:nvPr>
        </p:nvSpPr>
        <p:spPr/>
        <p:txBody>
          <a:bodyPr/>
          <a:lstStyle/>
          <a:p>
            <a:fld id="{09B66DDF-CDB3-46BE-8190-7E40489B0FE8}" type="datetimeFigureOut">
              <a:rPr lang="en-IN" smtClean="0"/>
              <a:pPr/>
              <a:t>13/02/2023</a:t>
            </a:fld>
            <a:endParaRPr lang="en-IN"/>
          </a:p>
        </p:txBody>
      </p:sp>
      <p:sp>
        <p:nvSpPr>
          <p:cNvPr id="6" name="Footer Placeholder 5">
            <a:extLst>
              <a:ext uri="{FF2B5EF4-FFF2-40B4-BE49-F238E27FC236}">
                <a16:creationId xmlns:a16="http://schemas.microsoft.com/office/drawing/2014/main" xmlns="" id="{21B47828-8F58-CB14-6BC1-F2B523DE7B4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C84D2217-4BDE-A4FD-3A82-CE2716B098BE}"/>
              </a:ext>
            </a:extLst>
          </p:cNvPr>
          <p:cNvSpPr>
            <a:spLocks noGrp="1"/>
          </p:cNvSpPr>
          <p:nvPr>
            <p:ph type="sldNum" sz="quarter" idx="12"/>
          </p:nvPr>
        </p:nvSpPr>
        <p:spPr/>
        <p:txBody>
          <a:bodyPr/>
          <a:lstStyle/>
          <a:p>
            <a:fld id="{221E7F5B-8845-4421-A310-3FF61315A434}" type="slidenum">
              <a:rPr lang="en-IN" smtClean="0"/>
              <a:pPr/>
              <a:t>‹#›</a:t>
            </a:fld>
            <a:endParaRPr lang="en-IN"/>
          </a:p>
        </p:txBody>
      </p:sp>
    </p:spTree>
    <p:extLst>
      <p:ext uri="{BB962C8B-B14F-4D97-AF65-F5344CB8AC3E}">
        <p14:creationId xmlns:p14="http://schemas.microsoft.com/office/powerpoint/2010/main" xmlns="" val="2246467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t="-9000" r="-2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C5BC0C3-185A-97EF-1AB0-F59E8073F1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A606BA3C-07A2-2F59-3D60-D8F7682E46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4EFFE599-27C2-BD8E-E144-08703ABF6E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B66DDF-CDB3-46BE-8190-7E40489B0FE8}" type="datetimeFigureOut">
              <a:rPr lang="en-IN" smtClean="0"/>
              <a:pPr/>
              <a:t>13/02/2023</a:t>
            </a:fld>
            <a:endParaRPr lang="en-IN"/>
          </a:p>
        </p:txBody>
      </p:sp>
      <p:sp>
        <p:nvSpPr>
          <p:cNvPr id="5" name="Footer Placeholder 4">
            <a:extLst>
              <a:ext uri="{FF2B5EF4-FFF2-40B4-BE49-F238E27FC236}">
                <a16:creationId xmlns:a16="http://schemas.microsoft.com/office/drawing/2014/main" xmlns="" id="{AE3AA351-920D-6D7F-0257-AE44E77AFC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xmlns="" id="{2584DE66-4BE7-C634-448E-5BCCA409DE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1E7F5B-8845-4421-A310-3FF61315A434}" type="slidenum">
              <a:rPr lang="en-IN" smtClean="0"/>
              <a:pPr/>
              <a:t>‹#›</a:t>
            </a:fld>
            <a:endParaRPr lang="en-IN"/>
          </a:p>
        </p:txBody>
      </p:sp>
    </p:spTree>
    <p:extLst>
      <p:ext uri="{BB962C8B-B14F-4D97-AF65-F5344CB8AC3E}">
        <p14:creationId xmlns:p14="http://schemas.microsoft.com/office/powerpoint/2010/main" xmlns="" val="3341118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A3E730-8348-DA60-1139-3B7E2F9F934B}"/>
              </a:ext>
            </a:extLst>
          </p:cNvPr>
          <p:cNvSpPr>
            <a:spLocks noGrp="1"/>
          </p:cNvSpPr>
          <p:nvPr>
            <p:ph type="title"/>
          </p:nvPr>
        </p:nvSpPr>
        <p:spPr>
          <a:xfrm>
            <a:off x="1386840" y="3245075"/>
            <a:ext cx="10515600" cy="1325563"/>
          </a:xfrm>
        </p:spPr>
        <p:txBody>
          <a:bodyPr>
            <a:normAutofit fontScale="90000"/>
          </a:bodyPr>
          <a:lstStyle/>
          <a:p>
            <a:r>
              <a:rPr lang="en-US" sz="4400" b="1" dirty="0">
                <a:solidFill>
                  <a:srgbClr val="00B050"/>
                </a:solidFill>
              </a:rPr>
              <a:t>SUTURE MATERIALS AND SUTURING TECHNIQUES</a:t>
            </a:r>
            <a:br>
              <a:rPr lang="en-US" sz="4400" b="1" dirty="0">
                <a:solidFill>
                  <a:srgbClr val="00B050"/>
                </a:solidFill>
              </a:rPr>
            </a:br>
            <a:endParaRPr lang="en-IN" dirty="0"/>
          </a:p>
        </p:txBody>
      </p:sp>
      <p:sp>
        <p:nvSpPr>
          <p:cNvPr id="3" name="Content Placeholder 2">
            <a:extLst>
              <a:ext uri="{FF2B5EF4-FFF2-40B4-BE49-F238E27FC236}">
                <a16:creationId xmlns:a16="http://schemas.microsoft.com/office/drawing/2014/main" xmlns="" id="{23B5791B-9D61-F877-9329-643DF8E9CEFB}"/>
              </a:ext>
            </a:extLst>
          </p:cNvPr>
          <p:cNvSpPr>
            <a:spLocks noGrp="1"/>
          </p:cNvSpPr>
          <p:nvPr>
            <p:ph idx="1"/>
          </p:nvPr>
        </p:nvSpPr>
        <p:spPr>
          <a:xfrm>
            <a:off x="1068404" y="4273617"/>
            <a:ext cx="4125227" cy="2269106"/>
          </a:xfrm>
        </p:spPr>
        <p:txBody>
          <a:bodyPr/>
          <a:lstStyle/>
          <a:p>
            <a:pPr marL="0" indent="0">
              <a:buNone/>
            </a:pPr>
            <a:r>
              <a:rPr lang="en-US" sz="2400" dirty="0">
                <a:solidFill>
                  <a:srgbClr val="0070C0"/>
                </a:solidFill>
                <a:latin typeface="Forte" panose="03060902040502070203" pitchFamily="66" charset="0"/>
              </a:rPr>
              <a:t>PRESENTED BY:</a:t>
            </a:r>
          </a:p>
          <a:p>
            <a:pPr marL="0" indent="0">
              <a:buNone/>
            </a:pPr>
            <a:r>
              <a:rPr lang="en-US" sz="2400" dirty="0">
                <a:solidFill>
                  <a:srgbClr val="0070C0"/>
                </a:solidFill>
                <a:latin typeface="Forte" panose="03060902040502070203" pitchFamily="66" charset="0"/>
              </a:rPr>
              <a:t>Dr Sonika Bodhi</a:t>
            </a:r>
          </a:p>
          <a:p>
            <a:pPr marL="0" indent="0">
              <a:buNone/>
            </a:pPr>
            <a:r>
              <a:rPr lang="en-US" sz="2400" dirty="0">
                <a:solidFill>
                  <a:srgbClr val="0070C0"/>
                </a:solidFill>
                <a:latin typeface="Forte" panose="03060902040502070203" pitchFamily="66" charset="0"/>
              </a:rPr>
              <a:t>Reader</a:t>
            </a:r>
          </a:p>
          <a:p>
            <a:pPr marL="0" indent="0">
              <a:buNone/>
            </a:pPr>
            <a:r>
              <a:rPr lang="en-US" sz="2400" dirty="0">
                <a:solidFill>
                  <a:srgbClr val="0070C0"/>
                </a:solidFill>
                <a:latin typeface="Forte" panose="03060902040502070203" pitchFamily="66" charset="0"/>
              </a:rPr>
              <a:t>Dept. of Periodontology</a:t>
            </a:r>
          </a:p>
          <a:p>
            <a:endParaRPr lang="en-IN" dirty="0"/>
          </a:p>
        </p:txBody>
      </p:sp>
      <p:sp>
        <p:nvSpPr>
          <p:cNvPr id="5" name="TextBox 4">
            <a:extLst>
              <a:ext uri="{FF2B5EF4-FFF2-40B4-BE49-F238E27FC236}">
                <a16:creationId xmlns:a16="http://schemas.microsoft.com/office/drawing/2014/main" xmlns="" id="{FCFB8489-D2CB-9161-DE48-C246D172388F}"/>
              </a:ext>
            </a:extLst>
          </p:cNvPr>
          <p:cNvSpPr txBox="1"/>
          <p:nvPr/>
        </p:nvSpPr>
        <p:spPr>
          <a:xfrm>
            <a:off x="2249504" y="961807"/>
            <a:ext cx="7692991" cy="1077218"/>
          </a:xfrm>
          <a:prstGeom prst="rect">
            <a:avLst/>
          </a:prstGeom>
          <a:noFill/>
        </p:spPr>
        <p:txBody>
          <a:bodyPr wrap="square">
            <a:spAutoFit/>
          </a:bodyPr>
          <a:lstStyle/>
          <a:p>
            <a:pPr algn="ctr"/>
            <a:r>
              <a:rPr lang="en-US" sz="3200" u="sng" dirty="0">
                <a:solidFill>
                  <a:srgbClr val="FF0000"/>
                </a:solidFill>
                <a:latin typeface="Forte" panose="03060902040502070203" pitchFamily="66" charset="0"/>
              </a:rPr>
              <a:t>RUNGTA COLLEGE OF DENTAL SCIENCES AND RESEARCH,BHILAI</a:t>
            </a:r>
          </a:p>
        </p:txBody>
      </p:sp>
      <p:pic>
        <p:nvPicPr>
          <p:cNvPr id="6" name="Picture 5" descr="rungta logo">
            <a:extLst>
              <a:ext uri="{FF2B5EF4-FFF2-40B4-BE49-F238E27FC236}">
                <a16:creationId xmlns:a16="http://schemas.microsoft.com/office/drawing/2014/main" xmlns="" id="{DDFBD5D4-CA04-389A-D375-ED100C97E351}"/>
              </a:ext>
            </a:extLst>
          </p:cNvPr>
          <p:cNvPicPr/>
          <p:nvPr/>
        </p:nvPicPr>
        <p:blipFill>
          <a:blip r:embed="rId2" cstate="print"/>
          <a:srcRect/>
          <a:stretch>
            <a:fillRect/>
          </a:stretch>
        </p:blipFill>
        <p:spPr bwMode="auto">
          <a:xfrm>
            <a:off x="5443993" y="2057888"/>
            <a:ext cx="1512168" cy="819784"/>
          </a:xfrm>
          <a:prstGeom prst="rect">
            <a:avLst/>
          </a:prstGeom>
          <a:noFill/>
          <a:ln w="9525">
            <a:noFill/>
            <a:miter lim="800000"/>
            <a:headEnd/>
            <a:tailEnd/>
          </a:ln>
        </p:spPr>
      </p:pic>
    </p:spTree>
    <p:extLst>
      <p:ext uri="{BB962C8B-B14F-4D97-AF65-F5344CB8AC3E}">
        <p14:creationId xmlns:p14="http://schemas.microsoft.com/office/powerpoint/2010/main" xmlns="" val="3221286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CF133F-6FB4-2993-B831-FB5DBAF4B3EE}"/>
              </a:ext>
            </a:extLst>
          </p:cNvPr>
          <p:cNvSpPr>
            <a:spLocks noGrp="1"/>
          </p:cNvSpPr>
          <p:nvPr>
            <p:ph type="title"/>
          </p:nvPr>
        </p:nvSpPr>
        <p:spPr/>
        <p:txBody>
          <a:bodyPr/>
          <a:lstStyle/>
          <a:p>
            <a:r>
              <a:rPr lang="en-US" sz="4400" i="1" dirty="0">
                <a:solidFill>
                  <a:srgbClr val="FF0000"/>
                </a:solidFill>
              </a:rPr>
              <a:t>REQUISITES OF SUTURE MATERIALS</a:t>
            </a:r>
            <a:endParaRPr lang="en-IN" dirty="0">
              <a:solidFill>
                <a:srgbClr val="FF0000"/>
              </a:solidFill>
            </a:endParaRPr>
          </a:p>
        </p:txBody>
      </p:sp>
      <p:sp>
        <p:nvSpPr>
          <p:cNvPr id="3" name="Content Placeholder 2">
            <a:extLst>
              <a:ext uri="{FF2B5EF4-FFF2-40B4-BE49-F238E27FC236}">
                <a16:creationId xmlns:a16="http://schemas.microsoft.com/office/drawing/2014/main" xmlns="" id="{FFD8E231-2B1A-3156-05BA-1EFB929E2267}"/>
              </a:ext>
            </a:extLst>
          </p:cNvPr>
          <p:cNvSpPr>
            <a:spLocks noGrp="1"/>
          </p:cNvSpPr>
          <p:nvPr>
            <p:ph idx="1"/>
          </p:nvPr>
        </p:nvSpPr>
        <p:spPr/>
        <p:txBody>
          <a:bodyPr/>
          <a:lstStyle/>
          <a:p>
            <a:r>
              <a:rPr lang="en-US" sz="2800" dirty="0"/>
              <a:t>Tensile strength</a:t>
            </a:r>
          </a:p>
          <a:p>
            <a:r>
              <a:rPr lang="en-US" sz="2800" dirty="0"/>
              <a:t>Tissue biocompatibility</a:t>
            </a:r>
          </a:p>
          <a:p>
            <a:r>
              <a:rPr lang="en-US" sz="2800" dirty="0"/>
              <a:t>Low capillarity</a:t>
            </a:r>
          </a:p>
          <a:p>
            <a:r>
              <a:rPr lang="en-US" sz="2800" dirty="0"/>
              <a:t>Good handling &amp; knotting properties </a:t>
            </a:r>
          </a:p>
          <a:p>
            <a:r>
              <a:rPr lang="en-US" sz="2800" dirty="0"/>
              <a:t>Sterilization without deterioration of properties</a:t>
            </a:r>
          </a:p>
          <a:p>
            <a:r>
              <a:rPr lang="it-IT" sz="2800" dirty="0"/>
              <a:t>Non allergic, non electrolytic and non carcinogenic</a:t>
            </a:r>
          </a:p>
          <a:p>
            <a:r>
              <a:rPr lang="en-US" sz="2800" dirty="0"/>
              <a:t>Its use should be possible in any operation. </a:t>
            </a:r>
          </a:p>
          <a:p>
            <a:r>
              <a:rPr lang="en-US" sz="2800" dirty="0"/>
              <a:t>Low cost</a:t>
            </a:r>
          </a:p>
          <a:p>
            <a:endParaRPr lang="en-IN" dirty="0"/>
          </a:p>
        </p:txBody>
      </p:sp>
    </p:spTree>
    <p:extLst>
      <p:ext uri="{BB962C8B-B14F-4D97-AF65-F5344CB8AC3E}">
        <p14:creationId xmlns:p14="http://schemas.microsoft.com/office/powerpoint/2010/main" xmlns="" val="1820291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3302BD-E843-810B-CE4D-FB468631EB2D}"/>
              </a:ext>
            </a:extLst>
          </p:cNvPr>
          <p:cNvSpPr>
            <a:spLocks noGrp="1"/>
          </p:cNvSpPr>
          <p:nvPr>
            <p:ph type="title"/>
          </p:nvPr>
        </p:nvSpPr>
        <p:spPr/>
        <p:txBody>
          <a:bodyPr/>
          <a:lstStyle/>
          <a:p>
            <a:r>
              <a:rPr lang="en-US" i="1" dirty="0">
                <a:solidFill>
                  <a:srgbClr val="FF0000"/>
                </a:solidFill>
              </a:rPr>
              <a:t>Principles of Suture Selection </a:t>
            </a:r>
            <a:endParaRPr lang="en-IN" dirty="0">
              <a:solidFill>
                <a:srgbClr val="FF0000"/>
              </a:solidFill>
            </a:endParaRPr>
          </a:p>
        </p:txBody>
      </p:sp>
      <p:sp>
        <p:nvSpPr>
          <p:cNvPr id="3" name="Content Placeholder 2">
            <a:extLst>
              <a:ext uri="{FF2B5EF4-FFF2-40B4-BE49-F238E27FC236}">
                <a16:creationId xmlns:a16="http://schemas.microsoft.com/office/drawing/2014/main" xmlns="" id="{23698D01-E36F-507E-A461-1F83D04D7153}"/>
              </a:ext>
            </a:extLst>
          </p:cNvPr>
          <p:cNvSpPr>
            <a:spLocks noGrp="1"/>
          </p:cNvSpPr>
          <p:nvPr>
            <p:ph idx="1"/>
          </p:nvPr>
        </p:nvSpPr>
        <p:spPr/>
        <p:txBody>
          <a:bodyPr/>
          <a:lstStyle/>
          <a:p>
            <a:r>
              <a:rPr lang="en-US" sz="2800" dirty="0"/>
              <a:t>The selection of a suture material by a surgeon must be based on a sound knowledge of the: </a:t>
            </a:r>
          </a:p>
          <a:p>
            <a:pPr marL="0" indent="0">
              <a:buNone/>
            </a:pPr>
            <a:r>
              <a:rPr lang="en-US" sz="2800" dirty="0">
                <a:solidFill>
                  <a:srgbClr val="C00000"/>
                </a:solidFill>
              </a:rPr>
              <a:t>       a.</a:t>
            </a:r>
            <a:r>
              <a:rPr lang="en-US" sz="2800" dirty="0"/>
              <a:t> Healing characteristics of the tissues, which are to be approximated. </a:t>
            </a:r>
          </a:p>
          <a:p>
            <a:pPr marL="0" indent="0">
              <a:buNone/>
            </a:pPr>
            <a:r>
              <a:rPr lang="en-US" sz="2800" dirty="0">
                <a:solidFill>
                  <a:srgbClr val="C00000"/>
                </a:solidFill>
              </a:rPr>
              <a:t>       b.</a:t>
            </a:r>
            <a:r>
              <a:rPr lang="en-US" sz="2800" dirty="0"/>
              <a:t> The physical and biological properties of the suture materials.</a:t>
            </a:r>
          </a:p>
          <a:p>
            <a:pPr marL="0" indent="0">
              <a:buNone/>
            </a:pPr>
            <a:r>
              <a:rPr lang="en-US" sz="2800" dirty="0">
                <a:solidFill>
                  <a:srgbClr val="C00000"/>
                </a:solidFill>
              </a:rPr>
              <a:t>       c. </a:t>
            </a:r>
            <a:r>
              <a:rPr lang="en-US" sz="2800" dirty="0"/>
              <a:t>The condition of the wound to be closed. </a:t>
            </a:r>
          </a:p>
          <a:p>
            <a:pPr marL="0" indent="0">
              <a:buNone/>
            </a:pPr>
            <a:r>
              <a:rPr lang="en-US" sz="2800" dirty="0"/>
              <a:t>       </a:t>
            </a:r>
            <a:r>
              <a:rPr lang="en-US" sz="2800" dirty="0">
                <a:solidFill>
                  <a:srgbClr val="C00000"/>
                </a:solidFill>
              </a:rPr>
              <a:t>d.</a:t>
            </a:r>
            <a:r>
              <a:rPr lang="en-US" sz="2800" dirty="0"/>
              <a:t> Probable post-operative course of the patient.</a:t>
            </a:r>
            <a:endParaRPr lang="en-US" dirty="0"/>
          </a:p>
          <a:p>
            <a:endParaRPr lang="en-IN" dirty="0"/>
          </a:p>
        </p:txBody>
      </p:sp>
    </p:spTree>
    <p:extLst>
      <p:ext uri="{BB962C8B-B14F-4D97-AF65-F5344CB8AC3E}">
        <p14:creationId xmlns:p14="http://schemas.microsoft.com/office/powerpoint/2010/main" xmlns="" val="1100484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B68087-ECE0-18A0-77C2-495B4B7B76F3}"/>
              </a:ext>
            </a:extLst>
          </p:cNvPr>
          <p:cNvSpPr>
            <a:spLocks noGrp="1"/>
          </p:cNvSpPr>
          <p:nvPr>
            <p:ph type="title"/>
          </p:nvPr>
        </p:nvSpPr>
        <p:spPr/>
        <p:txBody>
          <a:bodyPr/>
          <a:lstStyle/>
          <a:p>
            <a:r>
              <a:rPr lang="en-US" dirty="0">
                <a:solidFill>
                  <a:srgbClr val="FF0000"/>
                </a:solidFill>
              </a:rPr>
              <a:t>Suture’s Physical Characteristics</a:t>
            </a:r>
            <a:endParaRPr lang="en-IN" dirty="0">
              <a:solidFill>
                <a:srgbClr val="FF0000"/>
              </a:solidFill>
            </a:endParaRPr>
          </a:p>
        </p:txBody>
      </p:sp>
      <p:sp>
        <p:nvSpPr>
          <p:cNvPr id="3" name="Content Placeholder 2">
            <a:extLst>
              <a:ext uri="{FF2B5EF4-FFF2-40B4-BE49-F238E27FC236}">
                <a16:creationId xmlns:a16="http://schemas.microsoft.com/office/drawing/2014/main" xmlns="" id="{E951A35A-DF28-E025-FB18-D1AF996C4881}"/>
              </a:ext>
            </a:extLst>
          </p:cNvPr>
          <p:cNvSpPr>
            <a:spLocks noGrp="1"/>
          </p:cNvSpPr>
          <p:nvPr>
            <p:ph idx="1"/>
          </p:nvPr>
        </p:nvSpPr>
        <p:spPr/>
        <p:txBody>
          <a:bodyPr/>
          <a:lstStyle/>
          <a:p>
            <a:r>
              <a:rPr lang="en-US" sz="2800" dirty="0"/>
              <a:t>The Physical Configuration</a:t>
            </a:r>
          </a:p>
          <a:p>
            <a:r>
              <a:rPr lang="en-US" sz="2800" dirty="0"/>
              <a:t>The Tensile Strength</a:t>
            </a:r>
          </a:p>
          <a:p>
            <a:r>
              <a:rPr lang="en-US" sz="2800" dirty="0"/>
              <a:t>The Knot Strength</a:t>
            </a:r>
            <a:endParaRPr lang="en-US" dirty="0"/>
          </a:p>
          <a:p>
            <a:r>
              <a:rPr lang="en-US" sz="2800" dirty="0"/>
              <a:t>The Elasticity</a:t>
            </a:r>
          </a:p>
          <a:p>
            <a:r>
              <a:rPr lang="en-US" sz="2800" dirty="0"/>
              <a:t>The Plasticity</a:t>
            </a:r>
            <a:endParaRPr lang="en-US" dirty="0"/>
          </a:p>
          <a:p>
            <a:endParaRPr lang="en-IN" dirty="0"/>
          </a:p>
        </p:txBody>
      </p:sp>
    </p:spTree>
    <p:extLst>
      <p:ext uri="{BB962C8B-B14F-4D97-AF65-F5344CB8AC3E}">
        <p14:creationId xmlns:p14="http://schemas.microsoft.com/office/powerpoint/2010/main" xmlns="" val="2251578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46AE4F-8800-920D-A85C-3EA3F27F42D0}"/>
              </a:ext>
            </a:extLst>
          </p:cNvPr>
          <p:cNvSpPr>
            <a:spLocks noGrp="1"/>
          </p:cNvSpPr>
          <p:nvPr>
            <p:ph type="title"/>
          </p:nvPr>
        </p:nvSpPr>
        <p:spPr/>
        <p:txBody>
          <a:bodyPr/>
          <a:lstStyle/>
          <a:p>
            <a:r>
              <a:rPr lang="en-US" sz="4400" i="1" dirty="0">
                <a:solidFill>
                  <a:srgbClr val="FF0000"/>
                </a:solidFill>
              </a:rPr>
              <a:t>CLASSIFICATION</a:t>
            </a:r>
            <a:endParaRPr lang="en-IN" dirty="0">
              <a:solidFill>
                <a:srgbClr val="FF0000"/>
              </a:solidFill>
            </a:endParaRPr>
          </a:p>
        </p:txBody>
      </p:sp>
      <p:sp>
        <p:nvSpPr>
          <p:cNvPr id="3" name="Content Placeholder 2">
            <a:extLst>
              <a:ext uri="{FF2B5EF4-FFF2-40B4-BE49-F238E27FC236}">
                <a16:creationId xmlns:a16="http://schemas.microsoft.com/office/drawing/2014/main" xmlns="" id="{BF74AFFC-269F-D6E5-DA23-05094500F230}"/>
              </a:ext>
            </a:extLst>
          </p:cNvPr>
          <p:cNvSpPr>
            <a:spLocks noGrp="1"/>
          </p:cNvSpPr>
          <p:nvPr>
            <p:ph idx="1"/>
          </p:nvPr>
        </p:nvSpPr>
        <p:spPr/>
        <p:txBody>
          <a:bodyPr/>
          <a:lstStyle/>
          <a:p>
            <a:pPr algn="just">
              <a:lnSpc>
                <a:spcPct val="150000"/>
              </a:lnSpc>
            </a:pPr>
            <a:r>
              <a:rPr lang="en-US" sz="2800" dirty="0"/>
              <a:t>Multiple suture materials are available, which are classify based on their properties like filament type (i.e. monofilament &amp; </a:t>
            </a:r>
            <a:r>
              <a:rPr lang="en-US" sz="2800" dirty="0" err="1"/>
              <a:t>polyfilament</a:t>
            </a:r>
            <a:r>
              <a:rPr lang="en-US" sz="2800" dirty="0"/>
              <a:t>), diameter &amp; restorability. </a:t>
            </a:r>
          </a:p>
          <a:p>
            <a:endParaRPr lang="en-IN" dirty="0"/>
          </a:p>
        </p:txBody>
      </p:sp>
    </p:spTree>
    <p:extLst>
      <p:ext uri="{BB962C8B-B14F-4D97-AF65-F5344CB8AC3E}">
        <p14:creationId xmlns:p14="http://schemas.microsoft.com/office/powerpoint/2010/main" xmlns="" val="575226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5EF85B-7EBE-0213-A1D1-CDD391E0145D}"/>
              </a:ext>
            </a:extLst>
          </p:cNvPr>
          <p:cNvSpPr>
            <a:spLocks noGrp="1"/>
          </p:cNvSpPr>
          <p:nvPr>
            <p:ph type="title"/>
          </p:nvPr>
        </p:nvSpPr>
        <p:spPr/>
        <p:txBody>
          <a:bodyPr/>
          <a:lstStyle/>
          <a:p>
            <a:endParaRPr lang="en-IN"/>
          </a:p>
        </p:txBody>
      </p:sp>
      <p:sp>
        <p:nvSpPr>
          <p:cNvPr id="4" name="Content Placeholder 2">
            <a:extLst>
              <a:ext uri="{FF2B5EF4-FFF2-40B4-BE49-F238E27FC236}">
                <a16:creationId xmlns:a16="http://schemas.microsoft.com/office/drawing/2014/main" xmlns="" id="{82261DE7-5732-AFA5-AFF2-CC93959A02BC}"/>
              </a:ext>
            </a:extLst>
          </p:cNvPr>
          <p:cNvSpPr txBox="1">
            <a:spLocks/>
          </p:cNvSpPr>
          <p:nvPr/>
        </p:nvSpPr>
        <p:spPr>
          <a:xfrm>
            <a:off x="770021" y="1825625"/>
            <a:ext cx="10212405" cy="40746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FF0000"/>
                </a:solidFill>
              </a:rPr>
              <a:t>                                              SUTURE MATERIALS </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solidFill>
                  <a:srgbClr val="FF0000"/>
                </a:solidFill>
              </a:rPr>
              <a:t>SOURSE </a:t>
            </a:r>
            <a:r>
              <a:rPr lang="en-US" dirty="0">
                <a:solidFill>
                  <a:srgbClr val="FFFF00"/>
                </a:solidFill>
              </a:rPr>
              <a:t>             </a:t>
            </a:r>
            <a:r>
              <a:rPr lang="en-US" dirty="0">
                <a:solidFill>
                  <a:srgbClr val="FF0000"/>
                </a:solidFill>
              </a:rPr>
              <a:t>STRUCTURE</a:t>
            </a:r>
            <a:r>
              <a:rPr lang="en-US" dirty="0">
                <a:solidFill>
                  <a:srgbClr val="FFFF00"/>
                </a:solidFill>
              </a:rPr>
              <a:t>              </a:t>
            </a:r>
            <a:r>
              <a:rPr lang="en-US" dirty="0">
                <a:solidFill>
                  <a:srgbClr val="FF0000"/>
                </a:solidFill>
              </a:rPr>
              <a:t>FATE</a:t>
            </a:r>
            <a:r>
              <a:rPr lang="en-US" dirty="0">
                <a:solidFill>
                  <a:srgbClr val="FFFF00"/>
                </a:solidFill>
              </a:rPr>
              <a:t>                                </a:t>
            </a:r>
            <a:r>
              <a:rPr lang="en-US" dirty="0">
                <a:solidFill>
                  <a:srgbClr val="FF0000"/>
                </a:solidFill>
              </a:rPr>
              <a:t>COATING </a:t>
            </a:r>
          </a:p>
          <a:p>
            <a:pPr marL="0" indent="0">
              <a:buFont typeface="Arial" panose="020B0604020202020204" pitchFamily="34" charset="0"/>
              <a:buNone/>
            </a:pPr>
            <a:r>
              <a:rPr lang="en-US" dirty="0"/>
              <a:t>  -Natural            -monofilament        -absorbable                       - coated</a:t>
            </a:r>
          </a:p>
          <a:p>
            <a:pPr marL="0" indent="0">
              <a:buFont typeface="Arial" panose="020B0604020202020204" pitchFamily="34" charset="0"/>
              <a:buNone/>
            </a:pPr>
            <a:r>
              <a:rPr lang="en-US" dirty="0"/>
              <a:t>  -synthetic        - multifilament         -Non – absorbable         -Uncoated</a:t>
            </a:r>
          </a:p>
          <a:p>
            <a:pPr marL="0" indent="0">
              <a:buFont typeface="Arial" panose="020B0604020202020204" pitchFamily="34" charset="0"/>
              <a:buNone/>
            </a:pPr>
            <a:r>
              <a:rPr lang="en-US" dirty="0"/>
              <a:t>  -metallic </a:t>
            </a:r>
          </a:p>
        </p:txBody>
      </p:sp>
      <p:cxnSp>
        <p:nvCxnSpPr>
          <p:cNvPr id="6" name="Straight Arrow Connector 5">
            <a:extLst>
              <a:ext uri="{FF2B5EF4-FFF2-40B4-BE49-F238E27FC236}">
                <a16:creationId xmlns:a16="http://schemas.microsoft.com/office/drawing/2014/main" xmlns="" id="{A0FF3E4C-9EC8-FC89-0AE5-465BC64C3738}"/>
              </a:ext>
            </a:extLst>
          </p:cNvPr>
          <p:cNvCxnSpPr/>
          <p:nvPr/>
        </p:nvCxnSpPr>
        <p:spPr>
          <a:xfrm flipH="1">
            <a:off x="1674796" y="2213811"/>
            <a:ext cx="4206240" cy="17132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xmlns="" id="{A3115B15-E84F-F46C-F12E-CEA7F4F4CCA3}"/>
              </a:ext>
            </a:extLst>
          </p:cNvPr>
          <p:cNvCxnSpPr/>
          <p:nvPr/>
        </p:nvCxnSpPr>
        <p:spPr>
          <a:xfrm flipH="1">
            <a:off x="4494998" y="2213811"/>
            <a:ext cx="1414914" cy="15977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xmlns="" id="{F0F88504-F005-80CD-27C1-9353448424E8}"/>
              </a:ext>
            </a:extLst>
          </p:cNvPr>
          <p:cNvCxnSpPr/>
          <p:nvPr/>
        </p:nvCxnSpPr>
        <p:spPr>
          <a:xfrm>
            <a:off x="5881036" y="2213811"/>
            <a:ext cx="3570972" cy="16362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xmlns="" id="{B9ABFF0E-CCD4-4D4E-82A4-E94F4B00D9AA}"/>
              </a:ext>
            </a:extLst>
          </p:cNvPr>
          <p:cNvCxnSpPr>
            <a:cxnSpLocks/>
          </p:cNvCxnSpPr>
          <p:nvPr/>
        </p:nvCxnSpPr>
        <p:spPr>
          <a:xfrm>
            <a:off x="5909912" y="2213811"/>
            <a:ext cx="606391" cy="15977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2118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35C96E-7092-2B50-5FAE-7CF5ED3B2901}"/>
              </a:ext>
            </a:extLst>
          </p:cNvPr>
          <p:cNvSpPr>
            <a:spLocks noGrp="1"/>
          </p:cNvSpPr>
          <p:nvPr>
            <p:ph type="title"/>
          </p:nvPr>
        </p:nvSpPr>
        <p:spPr/>
        <p:txBody>
          <a:bodyPr/>
          <a:lstStyle/>
          <a:p>
            <a:r>
              <a:rPr lang="en-US" dirty="0">
                <a:solidFill>
                  <a:srgbClr val="FF0000"/>
                </a:solidFill>
              </a:rPr>
              <a:t>NATURAL</a:t>
            </a:r>
            <a:endParaRPr lang="en-IN" dirty="0">
              <a:solidFill>
                <a:srgbClr val="FF0000"/>
              </a:solidFill>
            </a:endParaRPr>
          </a:p>
        </p:txBody>
      </p:sp>
      <p:sp>
        <p:nvSpPr>
          <p:cNvPr id="3" name="Content Placeholder 2">
            <a:extLst>
              <a:ext uri="{FF2B5EF4-FFF2-40B4-BE49-F238E27FC236}">
                <a16:creationId xmlns:a16="http://schemas.microsoft.com/office/drawing/2014/main" xmlns="" id="{4CA9C225-235B-2625-89CB-460B01C3B3A7}"/>
              </a:ext>
            </a:extLst>
          </p:cNvPr>
          <p:cNvSpPr>
            <a:spLocks noGrp="1"/>
          </p:cNvSpPr>
          <p:nvPr>
            <p:ph idx="1"/>
          </p:nvPr>
        </p:nvSpPr>
        <p:spPr>
          <a:xfrm>
            <a:off x="838200" y="1825625"/>
            <a:ext cx="4513446" cy="4351338"/>
          </a:xfrm>
        </p:spPr>
        <p:txBody>
          <a:bodyPr/>
          <a:lstStyle/>
          <a:p>
            <a:r>
              <a:rPr lang="en-US" sz="2800" u="sng" dirty="0">
                <a:solidFill>
                  <a:srgbClr val="00B050"/>
                </a:solidFill>
              </a:rPr>
              <a:t>Absorbable</a:t>
            </a:r>
          </a:p>
          <a:p>
            <a:r>
              <a:rPr lang="en-US" sz="2800" dirty="0"/>
              <a:t>Catgut</a:t>
            </a:r>
          </a:p>
          <a:p>
            <a:r>
              <a:rPr lang="en-US" sz="2800" dirty="0"/>
              <a:t> Chromic catgut </a:t>
            </a:r>
          </a:p>
          <a:p>
            <a:r>
              <a:rPr lang="en-US" sz="2800" dirty="0"/>
              <a:t>Collagen</a:t>
            </a:r>
          </a:p>
          <a:p>
            <a:r>
              <a:rPr lang="en-US" sz="2800" dirty="0"/>
              <a:t> Fascia </a:t>
            </a:r>
            <a:r>
              <a:rPr lang="en-US" sz="2800" dirty="0" err="1"/>
              <a:t>lata</a:t>
            </a:r>
            <a:r>
              <a:rPr lang="en-US" sz="2800" dirty="0"/>
              <a:t> </a:t>
            </a:r>
          </a:p>
          <a:p>
            <a:r>
              <a:rPr lang="en-US" sz="2800" dirty="0"/>
              <a:t>kangaroo tendon </a:t>
            </a:r>
          </a:p>
          <a:p>
            <a:r>
              <a:rPr lang="en-US" sz="2800" dirty="0"/>
              <a:t>Beef tendon</a:t>
            </a:r>
          </a:p>
          <a:p>
            <a:r>
              <a:rPr lang="en-US" sz="2800" dirty="0"/>
              <a:t> Cargile membrane</a:t>
            </a:r>
            <a:endParaRPr lang="en-US" sz="2800" u="sng" dirty="0"/>
          </a:p>
          <a:p>
            <a:endParaRPr lang="en-IN" dirty="0"/>
          </a:p>
        </p:txBody>
      </p:sp>
      <p:sp>
        <p:nvSpPr>
          <p:cNvPr id="5" name="TextBox 4">
            <a:extLst>
              <a:ext uri="{FF2B5EF4-FFF2-40B4-BE49-F238E27FC236}">
                <a16:creationId xmlns:a16="http://schemas.microsoft.com/office/drawing/2014/main" xmlns="" id="{195603C6-8A70-09D4-B5FD-FE0323C93CA9}"/>
              </a:ext>
            </a:extLst>
          </p:cNvPr>
          <p:cNvSpPr txBox="1"/>
          <p:nvPr/>
        </p:nvSpPr>
        <p:spPr>
          <a:xfrm>
            <a:off x="5351646" y="1825625"/>
            <a:ext cx="6097604" cy="3108543"/>
          </a:xfrm>
          <a:prstGeom prst="rect">
            <a:avLst/>
          </a:prstGeom>
          <a:noFill/>
        </p:spPr>
        <p:txBody>
          <a:bodyPr wrap="square">
            <a:spAutoFit/>
          </a:bodyPr>
          <a:lstStyle/>
          <a:p>
            <a:r>
              <a:rPr lang="en-US" sz="2800" u="sng" dirty="0">
                <a:solidFill>
                  <a:srgbClr val="00B050"/>
                </a:solidFill>
              </a:rPr>
              <a:t>Non-Absorbable</a:t>
            </a:r>
          </a:p>
          <a:p>
            <a:r>
              <a:rPr lang="en-US" sz="2800" dirty="0"/>
              <a:t>Silk </a:t>
            </a:r>
          </a:p>
          <a:p>
            <a:r>
              <a:rPr lang="en-US" sz="2800" dirty="0"/>
              <a:t>Silk worm gut </a:t>
            </a:r>
          </a:p>
          <a:p>
            <a:r>
              <a:rPr lang="en-US" sz="2800" dirty="0"/>
              <a:t>Linen </a:t>
            </a:r>
          </a:p>
          <a:p>
            <a:r>
              <a:rPr lang="en-US" sz="2800" dirty="0"/>
              <a:t>Cotton </a:t>
            </a:r>
          </a:p>
          <a:p>
            <a:r>
              <a:rPr lang="en-US" sz="2800" dirty="0"/>
              <a:t>Ramie </a:t>
            </a:r>
          </a:p>
          <a:p>
            <a:r>
              <a:rPr lang="en-US" sz="2800" dirty="0"/>
              <a:t>Horse hair</a:t>
            </a:r>
            <a:endParaRPr lang="en-US" sz="2800" b="1" u="sng" dirty="0"/>
          </a:p>
        </p:txBody>
      </p:sp>
    </p:spTree>
    <p:extLst>
      <p:ext uri="{BB962C8B-B14F-4D97-AF65-F5344CB8AC3E}">
        <p14:creationId xmlns:p14="http://schemas.microsoft.com/office/powerpoint/2010/main" xmlns="" val="2911207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C537A8-41FD-2732-3650-A1010188EAF8}"/>
              </a:ext>
            </a:extLst>
          </p:cNvPr>
          <p:cNvSpPr>
            <a:spLocks noGrp="1"/>
          </p:cNvSpPr>
          <p:nvPr>
            <p:ph type="title"/>
          </p:nvPr>
        </p:nvSpPr>
        <p:spPr/>
        <p:txBody>
          <a:bodyPr/>
          <a:lstStyle/>
          <a:p>
            <a:r>
              <a:rPr lang="en-US" dirty="0">
                <a:solidFill>
                  <a:srgbClr val="FF0000"/>
                </a:solidFill>
              </a:rPr>
              <a:t>SYNTHETIC</a:t>
            </a:r>
            <a:endParaRPr lang="en-IN" dirty="0">
              <a:solidFill>
                <a:srgbClr val="FF0000"/>
              </a:solidFill>
            </a:endParaRPr>
          </a:p>
        </p:txBody>
      </p:sp>
      <p:sp>
        <p:nvSpPr>
          <p:cNvPr id="3" name="Content Placeholder 2">
            <a:extLst>
              <a:ext uri="{FF2B5EF4-FFF2-40B4-BE49-F238E27FC236}">
                <a16:creationId xmlns:a16="http://schemas.microsoft.com/office/drawing/2014/main" xmlns="" id="{7733D174-1B4D-B8C4-ED81-BC34B11243D8}"/>
              </a:ext>
            </a:extLst>
          </p:cNvPr>
          <p:cNvSpPr>
            <a:spLocks noGrp="1"/>
          </p:cNvSpPr>
          <p:nvPr>
            <p:ph idx="1"/>
          </p:nvPr>
        </p:nvSpPr>
        <p:spPr>
          <a:xfrm>
            <a:off x="838200" y="1825625"/>
            <a:ext cx="5071712" cy="4351338"/>
          </a:xfrm>
        </p:spPr>
        <p:txBody>
          <a:bodyPr/>
          <a:lstStyle/>
          <a:p>
            <a:r>
              <a:rPr lang="en-US" sz="2800" dirty="0">
                <a:solidFill>
                  <a:srgbClr val="00B050"/>
                </a:solidFill>
              </a:rPr>
              <a:t>Absorbable </a:t>
            </a:r>
          </a:p>
          <a:p>
            <a:r>
              <a:rPr lang="en-US" sz="2800" dirty="0"/>
              <a:t>Polyglycolic Acid </a:t>
            </a:r>
          </a:p>
          <a:p>
            <a:r>
              <a:rPr lang="en-US" sz="2800" dirty="0"/>
              <a:t> </a:t>
            </a:r>
            <a:r>
              <a:rPr lang="en-US" sz="2800" dirty="0" err="1"/>
              <a:t>Polyglactic</a:t>
            </a:r>
            <a:r>
              <a:rPr lang="en-US" sz="2800" dirty="0"/>
              <a:t> Acid </a:t>
            </a:r>
          </a:p>
          <a:p>
            <a:r>
              <a:rPr lang="en-US" sz="2800" dirty="0"/>
              <a:t> Polyglactin 910(</a:t>
            </a:r>
            <a:r>
              <a:rPr lang="en-US" sz="2800" dirty="0" err="1"/>
              <a:t>Vicryl</a:t>
            </a:r>
            <a:r>
              <a:rPr lang="en-US" sz="2800" dirty="0"/>
              <a:t>) </a:t>
            </a:r>
          </a:p>
          <a:p>
            <a:r>
              <a:rPr lang="en-US" sz="2800" dirty="0"/>
              <a:t> Polydioxanone(PDS) </a:t>
            </a:r>
          </a:p>
          <a:p>
            <a:r>
              <a:rPr lang="en-US" sz="2800" dirty="0"/>
              <a:t> </a:t>
            </a:r>
            <a:r>
              <a:rPr lang="en-US" sz="2800" dirty="0" err="1"/>
              <a:t>Polyglecaprone</a:t>
            </a:r>
            <a:r>
              <a:rPr lang="en-US" sz="2800" dirty="0"/>
              <a:t> 25</a:t>
            </a:r>
          </a:p>
          <a:p>
            <a:endParaRPr lang="en-IN" dirty="0"/>
          </a:p>
        </p:txBody>
      </p:sp>
      <p:sp>
        <p:nvSpPr>
          <p:cNvPr id="5" name="TextBox 4">
            <a:extLst>
              <a:ext uri="{FF2B5EF4-FFF2-40B4-BE49-F238E27FC236}">
                <a16:creationId xmlns:a16="http://schemas.microsoft.com/office/drawing/2014/main" xmlns="" id="{8C837605-35AE-80FB-9A74-7F8125439A16}"/>
              </a:ext>
            </a:extLst>
          </p:cNvPr>
          <p:cNvSpPr txBox="1"/>
          <p:nvPr/>
        </p:nvSpPr>
        <p:spPr>
          <a:xfrm>
            <a:off x="6096000" y="1825625"/>
            <a:ext cx="3534878" cy="3970318"/>
          </a:xfrm>
          <a:prstGeom prst="rect">
            <a:avLst/>
          </a:prstGeom>
          <a:noFill/>
        </p:spPr>
        <p:txBody>
          <a:bodyPr wrap="square">
            <a:spAutoFit/>
          </a:bodyPr>
          <a:lstStyle/>
          <a:p>
            <a:r>
              <a:rPr lang="en-US" sz="2800" dirty="0">
                <a:solidFill>
                  <a:srgbClr val="00B050"/>
                </a:solidFill>
              </a:rPr>
              <a:t>Non Absorbable </a:t>
            </a:r>
          </a:p>
          <a:p>
            <a:r>
              <a:rPr lang="en-US" sz="2800" dirty="0"/>
              <a:t> Nylon/ polyamide </a:t>
            </a:r>
          </a:p>
          <a:p>
            <a:r>
              <a:rPr lang="en-US" sz="2800" dirty="0"/>
              <a:t> </a:t>
            </a:r>
            <a:r>
              <a:rPr lang="en-US" sz="2800" dirty="0" err="1"/>
              <a:t>PolyPropylene</a:t>
            </a:r>
            <a:r>
              <a:rPr lang="en-US" sz="2800" dirty="0"/>
              <a:t> </a:t>
            </a:r>
          </a:p>
          <a:p>
            <a:r>
              <a:rPr lang="en-US" sz="2800" dirty="0"/>
              <a:t> Polyesters </a:t>
            </a:r>
          </a:p>
          <a:p>
            <a:r>
              <a:rPr lang="en-US" sz="2800" dirty="0"/>
              <a:t> </a:t>
            </a:r>
            <a:r>
              <a:rPr lang="en-US" sz="2800" dirty="0" err="1"/>
              <a:t>Polyethelene</a:t>
            </a:r>
            <a:r>
              <a:rPr lang="en-US" sz="2800" dirty="0"/>
              <a:t> </a:t>
            </a:r>
          </a:p>
          <a:p>
            <a:r>
              <a:rPr lang="en-US" sz="2800" dirty="0"/>
              <a:t> </a:t>
            </a:r>
            <a:r>
              <a:rPr lang="en-US" sz="2800" dirty="0" err="1"/>
              <a:t>Polybutester</a:t>
            </a:r>
            <a:r>
              <a:rPr lang="en-US" sz="2800" dirty="0"/>
              <a:t> </a:t>
            </a:r>
          </a:p>
          <a:p>
            <a:r>
              <a:rPr lang="en-US" sz="2800" dirty="0"/>
              <a:t> Polyvinylidene fluoride / PVDF Sutures</a:t>
            </a:r>
          </a:p>
        </p:txBody>
      </p:sp>
    </p:spTree>
    <p:extLst>
      <p:ext uri="{BB962C8B-B14F-4D97-AF65-F5344CB8AC3E}">
        <p14:creationId xmlns:p14="http://schemas.microsoft.com/office/powerpoint/2010/main" xmlns="" val="2396398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CA48DA-5CBC-BC7B-5A0E-F4BA1E46D41E}"/>
              </a:ext>
            </a:extLst>
          </p:cNvPr>
          <p:cNvSpPr>
            <a:spLocks noGrp="1"/>
          </p:cNvSpPr>
          <p:nvPr>
            <p:ph type="title"/>
          </p:nvPr>
        </p:nvSpPr>
        <p:spPr/>
        <p:txBody>
          <a:bodyPr/>
          <a:lstStyle/>
          <a:p>
            <a:r>
              <a:rPr lang="en-US" dirty="0">
                <a:solidFill>
                  <a:srgbClr val="FF0000"/>
                </a:solidFill>
              </a:rPr>
              <a:t>MONOFILAMENT</a:t>
            </a:r>
            <a:endParaRPr lang="en-IN" dirty="0">
              <a:solidFill>
                <a:srgbClr val="FF0000"/>
              </a:solidFill>
            </a:endParaRPr>
          </a:p>
        </p:txBody>
      </p:sp>
      <p:sp>
        <p:nvSpPr>
          <p:cNvPr id="3" name="Content Placeholder 2">
            <a:extLst>
              <a:ext uri="{FF2B5EF4-FFF2-40B4-BE49-F238E27FC236}">
                <a16:creationId xmlns:a16="http://schemas.microsoft.com/office/drawing/2014/main" xmlns="" id="{207C9E5A-424D-8343-45A0-B11DC84C20CC}"/>
              </a:ext>
            </a:extLst>
          </p:cNvPr>
          <p:cNvSpPr>
            <a:spLocks noGrp="1"/>
          </p:cNvSpPr>
          <p:nvPr>
            <p:ph idx="1"/>
          </p:nvPr>
        </p:nvSpPr>
        <p:spPr>
          <a:xfrm>
            <a:off x="838200" y="1825625"/>
            <a:ext cx="5341219" cy="4351338"/>
          </a:xfrm>
        </p:spPr>
        <p:txBody>
          <a:bodyPr/>
          <a:lstStyle/>
          <a:p>
            <a:r>
              <a:rPr lang="en-US" sz="2800" dirty="0">
                <a:solidFill>
                  <a:srgbClr val="00B050"/>
                </a:solidFill>
              </a:rPr>
              <a:t>Absorbable </a:t>
            </a:r>
          </a:p>
          <a:p>
            <a:r>
              <a:rPr lang="en-US" sz="2800" dirty="0"/>
              <a:t> Surgical Gut- Plain, Chromic </a:t>
            </a:r>
          </a:p>
          <a:p>
            <a:r>
              <a:rPr lang="en-US" sz="2800" dirty="0"/>
              <a:t> </a:t>
            </a:r>
            <a:r>
              <a:rPr lang="en-US" sz="2800" dirty="0" err="1"/>
              <a:t>Polydiaxanone</a:t>
            </a:r>
            <a:r>
              <a:rPr lang="en-US" sz="2800" dirty="0"/>
              <a:t> </a:t>
            </a:r>
          </a:p>
          <a:p>
            <a:r>
              <a:rPr lang="en-US" sz="2800" dirty="0"/>
              <a:t> Polyglactin 910</a:t>
            </a:r>
          </a:p>
          <a:p>
            <a:endParaRPr lang="en-IN" dirty="0"/>
          </a:p>
        </p:txBody>
      </p:sp>
      <p:sp>
        <p:nvSpPr>
          <p:cNvPr id="5" name="TextBox 4">
            <a:extLst>
              <a:ext uri="{FF2B5EF4-FFF2-40B4-BE49-F238E27FC236}">
                <a16:creationId xmlns:a16="http://schemas.microsoft.com/office/drawing/2014/main" xmlns="" id="{FB2BF1E6-2961-068B-08D2-1699AEFFEA87}"/>
              </a:ext>
            </a:extLst>
          </p:cNvPr>
          <p:cNvSpPr txBox="1"/>
          <p:nvPr/>
        </p:nvSpPr>
        <p:spPr>
          <a:xfrm>
            <a:off x="5445492" y="1770601"/>
            <a:ext cx="6097604" cy="2246769"/>
          </a:xfrm>
          <a:prstGeom prst="rect">
            <a:avLst/>
          </a:prstGeom>
          <a:noFill/>
        </p:spPr>
        <p:txBody>
          <a:bodyPr wrap="square">
            <a:spAutoFit/>
          </a:bodyPr>
          <a:lstStyle/>
          <a:p>
            <a:r>
              <a:rPr lang="en-US" sz="2800" dirty="0">
                <a:solidFill>
                  <a:srgbClr val="00B050"/>
                </a:solidFill>
              </a:rPr>
              <a:t>Non Absorbable </a:t>
            </a:r>
          </a:p>
          <a:p>
            <a:r>
              <a:rPr lang="en-US" sz="2800" dirty="0"/>
              <a:t> Polypropylene </a:t>
            </a:r>
          </a:p>
          <a:p>
            <a:r>
              <a:rPr lang="en-US" sz="2800" dirty="0"/>
              <a:t> Polyester </a:t>
            </a:r>
          </a:p>
          <a:p>
            <a:r>
              <a:rPr lang="en-US" sz="2800" dirty="0"/>
              <a:t> Nylon/polyamide </a:t>
            </a:r>
          </a:p>
          <a:p>
            <a:r>
              <a:rPr lang="en-US" sz="2800" dirty="0"/>
              <a:t> Polyvinylidene fluoride / PVDF Sutures</a:t>
            </a:r>
          </a:p>
        </p:txBody>
      </p:sp>
      <p:pic>
        <p:nvPicPr>
          <p:cNvPr id="6" name="Picture 5">
            <a:extLst>
              <a:ext uri="{FF2B5EF4-FFF2-40B4-BE49-F238E27FC236}">
                <a16:creationId xmlns:a16="http://schemas.microsoft.com/office/drawing/2014/main" xmlns="" id="{583A69E1-D6B1-4E49-B50B-102EBFEDD8C3}"/>
              </a:ext>
            </a:extLst>
          </p:cNvPr>
          <p:cNvPicPr>
            <a:picLocks noChangeAspect="1"/>
          </p:cNvPicPr>
          <p:nvPr/>
        </p:nvPicPr>
        <p:blipFill rotWithShape="1">
          <a:blip r:embed="rId2" cstate="print"/>
          <a:srcRect l="5879" b="8213"/>
          <a:stretch/>
        </p:blipFill>
        <p:spPr>
          <a:xfrm>
            <a:off x="3923901" y="4001294"/>
            <a:ext cx="2373966" cy="2402157"/>
          </a:xfrm>
          <a:prstGeom prst="rect">
            <a:avLst/>
          </a:prstGeom>
        </p:spPr>
      </p:pic>
    </p:spTree>
    <p:extLst>
      <p:ext uri="{BB962C8B-B14F-4D97-AF65-F5344CB8AC3E}">
        <p14:creationId xmlns:p14="http://schemas.microsoft.com/office/powerpoint/2010/main" xmlns="" val="686459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B080F5-CC16-5457-6C9C-9B8F5A6A106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xmlns="" id="{F3BBA066-D3CD-16E2-B9BA-6760EDDCF882}"/>
              </a:ext>
            </a:extLst>
          </p:cNvPr>
          <p:cNvSpPr>
            <a:spLocks noGrp="1"/>
          </p:cNvSpPr>
          <p:nvPr>
            <p:ph idx="1"/>
          </p:nvPr>
        </p:nvSpPr>
        <p:spPr>
          <a:xfrm>
            <a:off x="838200" y="1825625"/>
            <a:ext cx="4243939" cy="4351338"/>
          </a:xfrm>
        </p:spPr>
        <p:txBody>
          <a:bodyPr/>
          <a:lstStyle/>
          <a:p>
            <a:r>
              <a:rPr lang="en-US" sz="2800" dirty="0">
                <a:solidFill>
                  <a:srgbClr val="00B050"/>
                </a:solidFill>
              </a:rPr>
              <a:t>Advantages </a:t>
            </a:r>
          </a:p>
          <a:p>
            <a:pPr marL="0" indent="0">
              <a:buNone/>
            </a:pPr>
            <a:r>
              <a:rPr lang="en-US" sz="2800" dirty="0"/>
              <a:t>• Smooth surface </a:t>
            </a:r>
          </a:p>
          <a:p>
            <a:pPr marL="0" indent="0">
              <a:buNone/>
            </a:pPr>
            <a:r>
              <a:rPr lang="en-US" sz="2800" dirty="0"/>
              <a:t>• Less tissue trauma </a:t>
            </a:r>
          </a:p>
          <a:p>
            <a:pPr marL="0" indent="0">
              <a:buNone/>
            </a:pPr>
            <a:r>
              <a:rPr lang="en-US" sz="2800" dirty="0"/>
              <a:t>• No bacterial </a:t>
            </a:r>
            <a:r>
              <a:rPr lang="en-US" sz="2800" dirty="0" err="1"/>
              <a:t>harbours</a:t>
            </a:r>
            <a:r>
              <a:rPr lang="en-US" sz="2800" dirty="0"/>
              <a:t> </a:t>
            </a:r>
          </a:p>
          <a:p>
            <a:pPr marL="0" indent="0">
              <a:buNone/>
            </a:pPr>
            <a:r>
              <a:rPr lang="en-US" sz="2800" dirty="0"/>
              <a:t>• No capillarity</a:t>
            </a:r>
          </a:p>
          <a:p>
            <a:endParaRPr lang="en-IN" dirty="0"/>
          </a:p>
        </p:txBody>
      </p:sp>
      <p:sp>
        <p:nvSpPr>
          <p:cNvPr id="5" name="TextBox 4">
            <a:extLst>
              <a:ext uri="{FF2B5EF4-FFF2-40B4-BE49-F238E27FC236}">
                <a16:creationId xmlns:a16="http://schemas.microsoft.com/office/drawing/2014/main" xmlns="" id="{20DA6615-1F3D-924F-3AE1-941E61F2EF2F}"/>
              </a:ext>
            </a:extLst>
          </p:cNvPr>
          <p:cNvSpPr txBox="1"/>
          <p:nvPr/>
        </p:nvSpPr>
        <p:spPr>
          <a:xfrm>
            <a:off x="4887227" y="1754525"/>
            <a:ext cx="6097604" cy="2246769"/>
          </a:xfrm>
          <a:prstGeom prst="rect">
            <a:avLst/>
          </a:prstGeom>
          <a:noFill/>
        </p:spPr>
        <p:txBody>
          <a:bodyPr wrap="square">
            <a:spAutoFit/>
          </a:bodyPr>
          <a:lstStyle/>
          <a:p>
            <a:r>
              <a:rPr lang="en-US" sz="2800" dirty="0">
                <a:solidFill>
                  <a:srgbClr val="00B050"/>
                </a:solidFill>
              </a:rPr>
              <a:t>Disadvantages </a:t>
            </a:r>
          </a:p>
          <a:p>
            <a:pPr marL="0" indent="0">
              <a:buNone/>
            </a:pPr>
            <a:r>
              <a:rPr lang="en-US" sz="2800" dirty="0"/>
              <a:t>• Handling and knotting </a:t>
            </a:r>
          </a:p>
          <a:p>
            <a:pPr marL="0" indent="0">
              <a:buNone/>
            </a:pPr>
            <a:r>
              <a:rPr lang="en-US" sz="2800" dirty="0"/>
              <a:t>• Stretch </a:t>
            </a:r>
          </a:p>
          <a:p>
            <a:pPr marL="0" indent="0">
              <a:buNone/>
            </a:pPr>
            <a:r>
              <a:rPr lang="en-US" sz="2800" dirty="0"/>
              <a:t>• Any nick or crimp in the material leads to breakage</a:t>
            </a:r>
            <a:r>
              <a:rPr lang="en-US" sz="1800" dirty="0"/>
              <a:t>.</a:t>
            </a:r>
          </a:p>
        </p:txBody>
      </p:sp>
    </p:spTree>
    <p:extLst>
      <p:ext uri="{BB962C8B-B14F-4D97-AF65-F5344CB8AC3E}">
        <p14:creationId xmlns:p14="http://schemas.microsoft.com/office/powerpoint/2010/main" xmlns="" val="888759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990995-9E0F-3DB6-2A3E-95F54F7F7BA9}"/>
              </a:ext>
            </a:extLst>
          </p:cNvPr>
          <p:cNvSpPr>
            <a:spLocks noGrp="1"/>
          </p:cNvSpPr>
          <p:nvPr>
            <p:ph type="title"/>
          </p:nvPr>
        </p:nvSpPr>
        <p:spPr/>
        <p:txBody>
          <a:bodyPr/>
          <a:lstStyle/>
          <a:p>
            <a:r>
              <a:rPr lang="en-US" dirty="0">
                <a:solidFill>
                  <a:srgbClr val="FF0000"/>
                </a:solidFill>
              </a:rPr>
              <a:t>MULTIFILAMENT</a:t>
            </a:r>
            <a:endParaRPr lang="en-IN" dirty="0">
              <a:solidFill>
                <a:srgbClr val="FF0000"/>
              </a:solidFill>
            </a:endParaRPr>
          </a:p>
        </p:txBody>
      </p:sp>
      <p:sp>
        <p:nvSpPr>
          <p:cNvPr id="3" name="Content Placeholder 2">
            <a:extLst>
              <a:ext uri="{FF2B5EF4-FFF2-40B4-BE49-F238E27FC236}">
                <a16:creationId xmlns:a16="http://schemas.microsoft.com/office/drawing/2014/main" xmlns="" id="{079D6CBB-746F-2238-6423-53961F26EB70}"/>
              </a:ext>
            </a:extLst>
          </p:cNvPr>
          <p:cNvSpPr>
            <a:spLocks noGrp="1"/>
          </p:cNvSpPr>
          <p:nvPr>
            <p:ph idx="1"/>
          </p:nvPr>
        </p:nvSpPr>
        <p:spPr>
          <a:xfrm>
            <a:off x="838200" y="1825625"/>
            <a:ext cx="3781926" cy="4351338"/>
          </a:xfrm>
        </p:spPr>
        <p:txBody>
          <a:bodyPr/>
          <a:lstStyle/>
          <a:p>
            <a:r>
              <a:rPr lang="en-US" sz="2800" dirty="0">
                <a:solidFill>
                  <a:srgbClr val="00B050"/>
                </a:solidFill>
              </a:rPr>
              <a:t>Absorbable </a:t>
            </a:r>
          </a:p>
          <a:p>
            <a:r>
              <a:rPr lang="en-US" sz="2800" dirty="0"/>
              <a:t>Polyglactin 910 </a:t>
            </a:r>
          </a:p>
          <a:p>
            <a:r>
              <a:rPr lang="en-US" sz="2800" dirty="0"/>
              <a:t> Polyglycolic Acid</a:t>
            </a:r>
          </a:p>
          <a:p>
            <a:endParaRPr lang="en-IN" dirty="0"/>
          </a:p>
        </p:txBody>
      </p:sp>
      <p:sp>
        <p:nvSpPr>
          <p:cNvPr id="5" name="TextBox 4">
            <a:extLst>
              <a:ext uri="{FF2B5EF4-FFF2-40B4-BE49-F238E27FC236}">
                <a16:creationId xmlns:a16="http://schemas.microsoft.com/office/drawing/2014/main" xmlns="" id="{5C879B60-DAC2-86B5-5703-5934DC69EAC0}"/>
              </a:ext>
            </a:extLst>
          </p:cNvPr>
          <p:cNvSpPr txBox="1"/>
          <p:nvPr/>
        </p:nvSpPr>
        <p:spPr>
          <a:xfrm>
            <a:off x="5255393" y="1690688"/>
            <a:ext cx="3274995" cy="1815882"/>
          </a:xfrm>
          <a:prstGeom prst="rect">
            <a:avLst/>
          </a:prstGeom>
          <a:noFill/>
        </p:spPr>
        <p:txBody>
          <a:bodyPr wrap="square">
            <a:spAutoFit/>
          </a:bodyPr>
          <a:lstStyle/>
          <a:p>
            <a:r>
              <a:rPr lang="en-US" sz="2800" dirty="0">
                <a:solidFill>
                  <a:srgbClr val="00B050"/>
                </a:solidFill>
              </a:rPr>
              <a:t>Non Absorbable </a:t>
            </a:r>
          </a:p>
          <a:p>
            <a:r>
              <a:rPr lang="en-US" sz="2800" dirty="0"/>
              <a:t> Silk </a:t>
            </a:r>
          </a:p>
          <a:p>
            <a:r>
              <a:rPr lang="en-US" sz="2800" dirty="0"/>
              <a:t> Cotton </a:t>
            </a:r>
          </a:p>
          <a:p>
            <a:r>
              <a:rPr lang="en-US" sz="2800" dirty="0"/>
              <a:t> Linen</a:t>
            </a:r>
          </a:p>
        </p:txBody>
      </p:sp>
      <p:pic>
        <p:nvPicPr>
          <p:cNvPr id="6" name="Picture 5">
            <a:extLst>
              <a:ext uri="{FF2B5EF4-FFF2-40B4-BE49-F238E27FC236}">
                <a16:creationId xmlns:a16="http://schemas.microsoft.com/office/drawing/2014/main" xmlns="" id="{DDFDA04A-7F35-EE1C-9416-37C5D6769BBB}"/>
              </a:ext>
            </a:extLst>
          </p:cNvPr>
          <p:cNvPicPr>
            <a:picLocks noChangeAspect="1"/>
          </p:cNvPicPr>
          <p:nvPr/>
        </p:nvPicPr>
        <p:blipFill>
          <a:blip r:embed="rId2" cstate="print"/>
          <a:stretch>
            <a:fillRect/>
          </a:stretch>
        </p:blipFill>
        <p:spPr>
          <a:xfrm>
            <a:off x="3880960" y="3632133"/>
            <a:ext cx="3690916" cy="2743802"/>
          </a:xfrm>
          <a:prstGeom prst="rect">
            <a:avLst/>
          </a:prstGeom>
        </p:spPr>
      </p:pic>
    </p:spTree>
    <p:extLst>
      <p:ext uri="{BB962C8B-B14F-4D97-AF65-F5344CB8AC3E}">
        <p14:creationId xmlns:p14="http://schemas.microsoft.com/office/powerpoint/2010/main" xmlns="" val="1202622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BB501B-D81E-41F6-5C41-60EDD8F5F0A5}"/>
              </a:ext>
            </a:extLst>
          </p:cNvPr>
          <p:cNvSpPr>
            <a:spLocks noGrp="1"/>
          </p:cNvSpPr>
          <p:nvPr>
            <p:ph type="title"/>
          </p:nvPr>
        </p:nvSpPr>
        <p:spPr/>
        <p:txBody>
          <a:bodyPr/>
          <a:lstStyle/>
          <a:p>
            <a:r>
              <a:rPr lang="en-US" sz="4400" i="1" dirty="0">
                <a:solidFill>
                  <a:srgbClr val="FF0000"/>
                </a:solidFill>
              </a:rPr>
              <a:t>CONTENTS</a:t>
            </a:r>
            <a:endParaRPr lang="en-IN" dirty="0">
              <a:solidFill>
                <a:srgbClr val="FF0000"/>
              </a:solidFill>
            </a:endParaRPr>
          </a:p>
        </p:txBody>
      </p:sp>
      <p:sp>
        <p:nvSpPr>
          <p:cNvPr id="3" name="Content Placeholder 2">
            <a:extLst>
              <a:ext uri="{FF2B5EF4-FFF2-40B4-BE49-F238E27FC236}">
                <a16:creationId xmlns:a16="http://schemas.microsoft.com/office/drawing/2014/main" xmlns="" id="{57B61AFE-06EA-415D-F680-D031C396B9B0}"/>
              </a:ext>
            </a:extLst>
          </p:cNvPr>
          <p:cNvSpPr>
            <a:spLocks noGrp="1"/>
          </p:cNvSpPr>
          <p:nvPr>
            <p:ph idx="1"/>
          </p:nvPr>
        </p:nvSpPr>
        <p:spPr/>
        <p:txBody>
          <a:bodyPr>
            <a:normAutofit lnSpcReduction="10000"/>
          </a:bodyPr>
          <a:lstStyle/>
          <a:p>
            <a:r>
              <a:rPr lang="en-US" dirty="0"/>
              <a:t>Introduction </a:t>
            </a:r>
          </a:p>
          <a:p>
            <a:r>
              <a:rPr lang="en-US" dirty="0"/>
              <a:t>Definition </a:t>
            </a:r>
          </a:p>
          <a:p>
            <a:r>
              <a:rPr lang="en-US" dirty="0"/>
              <a:t>Goals of suturing </a:t>
            </a:r>
          </a:p>
          <a:p>
            <a:r>
              <a:rPr lang="en-US" dirty="0"/>
              <a:t>Suture materials </a:t>
            </a:r>
          </a:p>
          <a:p>
            <a:r>
              <a:rPr lang="en-US" dirty="0"/>
              <a:t>Suture armamentarium- needles, needle holder, scissor </a:t>
            </a:r>
          </a:p>
          <a:p>
            <a:r>
              <a:rPr lang="en-US" dirty="0"/>
              <a:t>Principles of suturing </a:t>
            </a:r>
          </a:p>
          <a:p>
            <a:r>
              <a:rPr lang="en-US" dirty="0"/>
              <a:t>Suturing Techniques </a:t>
            </a:r>
          </a:p>
          <a:p>
            <a:r>
              <a:rPr lang="en-US" dirty="0"/>
              <a:t>Knots </a:t>
            </a:r>
          </a:p>
          <a:p>
            <a:r>
              <a:rPr lang="en-US" dirty="0"/>
              <a:t>Suture Removal and complications</a:t>
            </a:r>
          </a:p>
          <a:p>
            <a:endParaRPr lang="en-IN" dirty="0"/>
          </a:p>
        </p:txBody>
      </p:sp>
    </p:spTree>
    <p:extLst>
      <p:ext uri="{BB962C8B-B14F-4D97-AF65-F5344CB8AC3E}">
        <p14:creationId xmlns:p14="http://schemas.microsoft.com/office/powerpoint/2010/main" xmlns="" val="734598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E6A3EF-36E9-720E-6514-B5F41500AC1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xmlns="" id="{C536FAD5-0402-3D36-622A-D70A72CE8D3E}"/>
              </a:ext>
            </a:extLst>
          </p:cNvPr>
          <p:cNvSpPr>
            <a:spLocks noGrp="1"/>
          </p:cNvSpPr>
          <p:nvPr>
            <p:ph idx="1"/>
          </p:nvPr>
        </p:nvSpPr>
        <p:spPr>
          <a:xfrm>
            <a:off x="838200" y="1825625"/>
            <a:ext cx="3743425" cy="4351338"/>
          </a:xfrm>
        </p:spPr>
        <p:txBody>
          <a:bodyPr/>
          <a:lstStyle/>
          <a:p>
            <a:r>
              <a:rPr lang="en-US" sz="2800" dirty="0">
                <a:solidFill>
                  <a:srgbClr val="00B050"/>
                </a:solidFill>
              </a:rPr>
              <a:t>Advantages </a:t>
            </a:r>
          </a:p>
          <a:p>
            <a:pPr marL="0" indent="0">
              <a:buNone/>
            </a:pPr>
            <a:r>
              <a:rPr lang="en-US" sz="2800" dirty="0"/>
              <a:t>• Strength </a:t>
            </a:r>
          </a:p>
          <a:p>
            <a:pPr marL="0" indent="0">
              <a:buNone/>
            </a:pPr>
            <a:r>
              <a:rPr lang="en-US" sz="2800" dirty="0"/>
              <a:t>• Soft and pliable </a:t>
            </a:r>
          </a:p>
          <a:p>
            <a:pPr marL="0" indent="0">
              <a:buNone/>
            </a:pPr>
            <a:r>
              <a:rPr lang="en-US" sz="2800" dirty="0"/>
              <a:t>• Good handling </a:t>
            </a:r>
          </a:p>
          <a:p>
            <a:pPr marL="0" indent="0">
              <a:buNone/>
            </a:pPr>
            <a:r>
              <a:rPr lang="en-US" sz="2800" dirty="0"/>
              <a:t>• Good knotting</a:t>
            </a:r>
          </a:p>
          <a:p>
            <a:endParaRPr lang="en-IN" dirty="0"/>
          </a:p>
        </p:txBody>
      </p:sp>
      <p:sp>
        <p:nvSpPr>
          <p:cNvPr id="7" name="TextBox 6">
            <a:extLst>
              <a:ext uri="{FF2B5EF4-FFF2-40B4-BE49-F238E27FC236}">
                <a16:creationId xmlns:a16="http://schemas.microsoft.com/office/drawing/2014/main" xmlns="" id="{D7BE60F4-B093-EFD3-FDED-4E64E1629775}"/>
              </a:ext>
            </a:extLst>
          </p:cNvPr>
          <p:cNvSpPr txBox="1"/>
          <p:nvPr/>
        </p:nvSpPr>
        <p:spPr>
          <a:xfrm>
            <a:off x="5397366" y="1825625"/>
            <a:ext cx="6097604" cy="1815882"/>
          </a:xfrm>
          <a:prstGeom prst="rect">
            <a:avLst/>
          </a:prstGeom>
          <a:noFill/>
        </p:spPr>
        <p:txBody>
          <a:bodyPr wrap="square">
            <a:spAutoFit/>
          </a:bodyPr>
          <a:lstStyle/>
          <a:p>
            <a:r>
              <a:rPr lang="en-US" sz="2800" dirty="0">
                <a:solidFill>
                  <a:srgbClr val="00B050"/>
                </a:solidFill>
              </a:rPr>
              <a:t>Disadvantages </a:t>
            </a:r>
          </a:p>
          <a:p>
            <a:pPr marL="0" indent="0">
              <a:buNone/>
            </a:pPr>
            <a:r>
              <a:rPr lang="en-US" sz="2800" dirty="0"/>
              <a:t>• Bacterial </a:t>
            </a:r>
            <a:r>
              <a:rPr lang="en-US" sz="2800" dirty="0" err="1"/>
              <a:t>harbours</a:t>
            </a:r>
            <a:r>
              <a:rPr lang="en-US" sz="2800" dirty="0"/>
              <a:t> </a:t>
            </a:r>
          </a:p>
          <a:p>
            <a:pPr marL="0" indent="0">
              <a:buNone/>
            </a:pPr>
            <a:r>
              <a:rPr lang="en-US" sz="2800" dirty="0"/>
              <a:t>• Capillary action </a:t>
            </a:r>
          </a:p>
          <a:p>
            <a:pPr marL="0" indent="0">
              <a:buNone/>
            </a:pPr>
            <a:r>
              <a:rPr lang="en-US" sz="2800" dirty="0"/>
              <a:t>• Tissue trauma</a:t>
            </a:r>
          </a:p>
        </p:txBody>
      </p:sp>
    </p:spTree>
    <p:extLst>
      <p:ext uri="{BB962C8B-B14F-4D97-AF65-F5344CB8AC3E}">
        <p14:creationId xmlns:p14="http://schemas.microsoft.com/office/powerpoint/2010/main" xmlns="" val="2265907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59685E-B263-2922-6172-358586995040}"/>
              </a:ext>
            </a:extLst>
          </p:cNvPr>
          <p:cNvSpPr>
            <a:spLocks noGrp="1"/>
          </p:cNvSpPr>
          <p:nvPr>
            <p:ph type="title"/>
          </p:nvPr>
        </p:nvSpPr>
        <p:spPr/>
        <p:txBody>
          <a:bodyPr/>
          <a:lstStyle/>
          <a:p>
            <a:r>
              <a:rPr lang="en-US" dirty="0">
                <a:solidFill>
                  <a:srgbClr val="FF0000"/>
                </a:solidFill>
              </a:rPr>
              <a:t>Metallic suture</a:t>
            </a:r>
            <a:endParaRPr lang="en-IN" dirty="0">
              <a:solidFill>
                <a:srgbClr val="FF0000"/>
              </a:solidFill>
            </a:endParaRPr>
          </a:p>
        </p:txBody>
      </p:sp>
      <p:sp>
        <p:nvSpPr>
          <p:cNvPr id="3" name="Content Placeholder 2">
            <a:extLst>
              <a:ext uri="{FF2B5EF4-FFF2-40B4-BE49-F238E27FC236}">
                <a16:creationId xmlns:a16="http://schemas.microsoft.com/office/drawing/2014/main" xmlns="" id="{FA7909C8-85EB-202D-A4D7-D333B6C35DD9}"/>
              </a:ext>
            </a:extLst>
          </p:cNvPr>
          <p:cNvSpPr>
            <a:spLocks noGrp="1"/>
          </p:cNvSpPr>
          <p:nvPr>
            <p:ph idx="1"/>
          </p:nvPr>
        </p:nvSpPr>
        <p:spPr/>
        <p:txBody>
          <a:bodyPr/>
          <a:lstStyle/>
          <a:p>
            <a:r>
              <a:rPr lang="en-US" sz="2800" dirty="0"/>
              <a:t>Tantalum </a:t>
            </a:r>
          </a:p>
          <a:p>
            <a:r>
              <a:rPr lang="en-US" sz="2800" dirty="0"/>
              <a:t> Gold </a:t>
            </a:r>
          </a:p>
          <a:p>
            <a:r>
              <a:rPr lang="en-US" sz="2800" dirty="0"/>
              <a:t>Silver </a:t>
            </a:r>
          </a:p>
          <a:p>
            <a:r>
              <a:rPr lang="en-US" sz="2800" dirty="0" err="1"/>
              <a:t>Aluminium</a:t>
            </a:r>
            <a:endParaRPr lang="en-US" sz="2800" dirty="0"/>
          </a:p>
          <a:p>
            <a:endParaRPr lang="en-IN" dirty="0"/>
          </a:p>
        </p:txBody>
      </p:sp>
    </p:spTree>
    <p:extLst>
      <p:ext uri="{BB962C8B-B14F-4D97-AF65-F5344CB8AC3E}">
        <p14:creationId xmlns:p14="http://schemas.microsoft.com/office/powerpoint/2010/main" xmlns="" val="3253753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2E50A7-BEEF-13E9-A317-83DF2C8637D7}"/>
              </a:ext>
            </a:extLst>
          </p:cNvPr>
          <p:cNvSpPr>
            <a:spLocks noGrp="1"/>
          </p:cNvSpPr>
          <p:nvPr>
            <p:ph type="title"/>
          </p:nvPr>
        </p:nvSpPr>
        <p:spPr/>
        <p:txBody>
          <a:bodyPr/>
          <a:lstStyle/>
          <a:p>
            <a:r>
              <a:rPr lang="en-US" sz="4400" dirty="0">
                <a:solidFill>
                  <a:srgbClr val="FF0000"/>
                </a:solidFill>
              </a:rPr>
              <a:t>Non absorbable sutures are categorized by the United States Pharmacopeia (USP) as</a:t>
            </a:r>
            <a:endParaRPr lang="en-IN" dirty="0">
              <a:solidFill>
                <a:srgbClr val="FF0000"/>
              </a:solidFill>
            </a:endParaRPr>
          </a:p>
        </p:txBody>
      </p:sp>
      <p:sp>
        <p:nvSpPr>
          <p:cNvPr id="3" name="Content Placeholder 2">
            <a:extLst>
              <a:ext uri="{FF2B5EF4-FFF2-40B4-BE49-F238E27FC236}">
                <a16:creationId xmlns:a16="http://schemas.microsoft.com/office/drawing/2014/main" xmlns="" id="{AD1B201C-0498-75D9-5BDA-0822A6D6790A}"/>
              </a:ext>
            </a:extLst>
          </p:cNvPr>
          <p:cNvSpPr>
            <a:spLocks noGrp="1"/>
          </p:cNvSpPr>
          <p:nvPr>
            <p:ph idx="1"/>
          </p:nvPr>
        </p:nvSpPr>
        <p:spPr/>
        <p:txBody>
          <a:bodyPr/>
          <a:lstStyle/>
          <a:p>
            <a:pPr algn="just"/>
            <a:r>
              <a:rPr lang="en-US" sz="2800" dirty="0">
                <a:solidFill>
                  <a:srgbClr val="00B050"/>
                </a:solidFill>
              </a:rPr>
              <a:t>Class I </a:t>
            </a:r>
          </a:p>
          <a:p>
            <a:pPr marL="0" indent="0" algn="just">
              <a:buNone/>
            </a:pPr>
            <a:r>
              <a:rPr lang="en-US" sz="2800" dirty="0"/>
              <a:t>-Silk or synthetic fibers of monofilaments with twisted or braided construction </a:t>
            </a:r>
          </a:p>
          <a:p>
            <a:pPr algn="just"/>
            <a:r>
              <a:rPr lang="en-US" sz="2800" dirty="0">
                <a:solidFill>
                  <a:srgbClr val="00B050"/>
                </a:solidFill>
              </a:rPr>
              <a:t>Class II </a:t>
            </a:r>
          </a:p>
          <a:p>
            <a:pPr marL="0" indent="0" algn="just">
              <a:buNone/>
            </a:pPr>
            <a:r>
              <a:rPr lang="en-US" sz="2800" dirty="0"/>
              <a:t>-Cotton or linen fibers, coated natural or synthetic fibers in which the coating does not contribute to T.S </a:t>
            </a:r>
          </a:p>
          <a:p>
            <a:pPr algn="just"/>
            <a:r>
              <a:rPr lang="en-US" sz="2800" dirty="0">
                <a:solidFill>
                  <a:srgbClr val="00B050"/>
                </a:solidFill>
              </a:rPr>
              <a:t>Class III</a:t>
            </a:r>
          </a:p>
          <a:p>
            <a:pPr marL="0" indent="0" algn="just">
              <a:buNone/>
            </a:pPr>
            <a:r>
              <a:rPr lang="en-US" sz="2800" dirty="0"/>
              <a:t>-Metal wire of monofilament or multifilament construction.</a:t>
            </a:r>
          </a:p>
          <a:p>
            <a:endParaRPr lang="en-IN" dirty="0"/>
          </a:p>
        </p:txBody>
      </p:sp>
    </p:spTree>
    <p:extLst>
      <p:ext uri="{BB962C8B-B14F-4D97-AF65-F5344CB8AC3E}">
        <p14:creationId xmlns:p14="http://schemas.microsoft.com/office/powerpoint/2010/main" xmlns="" val="3490438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CBF456-B04E-8A63-9EE3-95729DF8AC3D}"/>
              </a:ext>
            </a:extLst>
          </p:cNvPr>
          <p:cNvSpPr>
            <a:spLocks noGrp="1"/>
          </p:cNvSpPr>
          <p:nvPr>
            <p:ph type="title"/>
          </p:nvPr>
        </p:nvSpPr>
        <p:spPr/>
        <p:txBody>
          <a:bodyPr/>
          <a:lstStyle/>
          <a:p>
            <a:r>
              <a:rPr lang="en-US" sz="4400" dirty="0">
                <a:solidFill>
                  <a:srgbClr val="FF0000"/>
                </a:solidFill>
              </a:rPr>
              <a:t>Suture materials used in regular practice </a:t>
            </a:r>
            <a:r>
              <a:rPr lang="en-US" sz="4400" dirty="0">
                <a:solidFill>
                  <a:srgbClr val="FFFF00"/>
                </a:solidFill>
              </a:rPr>
              <a:t/>
            </a:r>
            <a:br>
              <a:rPr lang="en-US" sz="4400" dirty="0">
                <a:solidFill>
                  <a:srgbClr val="FFFF00"/>
                </a:solidFill>
              </a:rPr>
            </a:br>
            <a:endParaRPr lang="en-IN" dirty="0"/>
          </a:p>
        </p:txBody>
      </p:sp>
      <p:sp>
        <p:nvSpPr>
          <p:cNvPr id="3" name="Content Placeholder 2">
            <a:extLst>
              <a:ext uri="{FF2B5EF4-FFF2-40B4-BE49-F238E27FC236}">
                <a16:creationId xmlns:a16="http://schemas.microsoft.com/office/drawing/2014/main" xmlns="" id="{D46AD4D5-194B-3F25-724B-0F8AC91E1FE1}"/>
              </a:ext>
            </a:extLst>
          </p:cNvPr>
          <p:cNvSpPr>
            <a:spLocks noGrp="1"/>
          </p:cNvSpPr>
          <p:nvPr>
            <p:ph idx="1"/>
          </p:nvPr>
        </p:nvSpPr>
        <p:spPr/>
        <p:txBody>
          <a:bodyPr/>
          <a:lstStyle/>
          <a:p>
            <a:endParaRPr lang="en-IN" dirty="0"/>
          </a:p>
        </p:txBody>
      </p:sp>
      <p:pic>
        <p:nvPicPr>
          <p:cNvPr id="4" name="Picture 3">
            <a:extLst>
              <a:ext uri="{FF2B5EF4-FFF2-40B4-BE49-F238E27FC236}">
                <a16:creationId xmlns:a16="http://schemas.microsoft.com/office/drawing/2014/main" xmlns="" id="{BAFBF29D-5196-A66F-C465-89FB2E84C8D8}"/>
              </a:ext>
            </a:extLst>
          </p:cNvPr>
          <p:cNvPicPr>
            <a:picLocks noChangeAspect="1"/>
          </p:cNvPicPr>
          <p:nvPr/>
        </p:nvPicPr>
        <p:blipFill>
          <a:blip r:embed="rId2" cstate="print"/>
          <a:stretch>
            <a:fillRect/>
          </a:stretch>
        </p:blipFill>
        <p:spPr>
          <a:xfrm>
            <a:off x="1309798" y="1825625"/>
            <a:ext cx="8982075" cy="3971925"/>
          </a:xfrm>
          <a:prstGeom prst="rect">
            <a:avLst/>
          </a:prstGeom>
        </p:spPr>
      </p:pic>
    </p:spTree>
    <p:extLst>
      <p:ext uri="{BB962C8B-B14F-4D97-AF65-F5344CB8AC3E}">
        <p14:creationId xmlns:p14="http://schemas.microsoft.com/office/powerpoint/2010/main" xmlns="" val="1489186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4B75D4-1057-CEBC-E8A5-D281EE68773B}"/>
              </a:ext>
            </a:extLst>
          </p:cNvPr>
          <p:cNvSpPr>
            <a:spLocks noGrp="1"/>
          </p:cNvSpPr>
          <p:nvPr>
            <p:ph type="title"/>
          </p:nvPr>
        </p:nvSpPr>
        <p:spPr/>
        <p:txBody>
          <a:bodyPr/>
          <a:lstStyle/>
          <a:p>
            <a:r>
              <a:rPr lang="en-US" dirty="0">
                <a:solidFill>
                  <a:srgbClr val="FF0000"/>
                </a:solidFill>
              </a:rPr>
              <a:t>ABSORPTION OF SUTURE MATERIALS</a:t>
            </a:r>
            <a:endParaRPr lang="en-IN" dirty="0">
              <a:solidFill>
                <a:srgbClr val="FF0000"/>
              </a:solidFill>
            </a:endParaRPr>
          </a:p>
        </p:txBody>
      </p:sp>
      <p:sp>
        <p:nvSpPr>
          <p:cNvPr id="3" name="Content Placeholder 2">
            <a:extLst>
              <a:ext uri="{FF2B5EF4-FFF2-40B4-BE49-F238E27FC236}">
                <a16:creationId xmlns:a16="http://schemas.microsoft.com/office/drawing/2014/main" xmlns="" id="{8ECEAE0C-7A92-B605-67F6-C281167EF338}"/>
              </a:ext>
            </a:extLst>
          </p:cNvPr>
          <p:cNvSpPr>
            <a:spLocks noGrp="1"/>
          </p:cNvSpPr>
          <p:nvPr>
            <p:ph idx="1"/>
          </p:nvPr>
        </p:nvSpPr>
        <p:spPr/>
        <p:txBody>
          <a:bodyPr/>
          <a:lstStyle/>
          <a:p>
            <a:pPr algn="just">
              <a:lnSpc>
                <a:spcPct val="150000"/>
              </a:lnSpc>
            </a:pPr>
            <a:r>
              <a:rPr lang="en-US" sz="2800" dirty="0"/>
              <a:t>Degraded either by enzymatic process as in gut sutures, or by hydrolysis, as in many of the synthetic materials like glycolic acid, ployglactin910 or polydioxanone.</a:t>
            </a:r>
          </a:p>
          <a:p>
            <a:pPr algn="just">
              <a:lnSpc>
                <a:spcPct val="150000"/>
              </a:lnSpc>
            </a:pPr>
            <a:r>
              <a:rPr lang="en-US" sz="2800" dirty="0"/>
              <a:t> Non absorbable sutures are walled off or encapsulated.</a:t>
            </a:r>
          </a:p>
          <a:p>
            <a:endParaRPr lang="en-IN" dirty="0"/>
          </a:p>
        </p:txBody>
      </p:sp>
    </p:spTree>
    <p:extLst>
      <p:ext uri="{BB962C8B-B14F-4D97-AF65-F5344CB8AC3E}">
        <p14:creationId xmlns:p14="http://schemas.microsoft.com/office/powerpoint/2010/main" xmlns="" val="30714299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A33063-1030-EAB9-8991-3AE002141B8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xmlns="" id="{111AB40F-46FB-D4FD-B7BA-4425316ED6C6}"/>
              </a:ext>
            </a:extLst>
          </p:cNvPr>
          <p:cNvSpPr>
            <a:spLocks noGrp="1"/>
          </p:cNvSpPr>
          <p:nvPr>
            <p:ph idx="1"/>
          </p:nvPr>
        </p:nvSpPr>
        <p:spPr/>
        <p:txBody>
          <a:bodyPr/>
          <a:lstStyle/>
          <a:p>
            <a:pPr algn="just">
              <a:lnSpc>
                <a:spcPct val="150000"/>
              </a:lnSpc>
            </a:pPr>
            <a:r>
              <a:rPr lang="en-US" sz="2800" dirty="0"/>
              <a:t>In infected tissues or in a patient who is febrile or protein deficient, suture breakdown may be accelerated. </a:t>
            </a:r>
          </a:p>
          <a:p>
            <a:pPr algn="just">
              <a:lnSpc>
                <a:spcPct val="150000"/>
              </a:lnSpc>
            </a:pPr>
            <a:r>
              <a:rPr lang="en-US" sz="2800" dirty="0"/>
              <a:t> If the loss of TS outpaces the healing phase, failure of the wound results.</a:t>
            </a:r>
          </a:p>
          <a:p>
            <a:pPr algn="just">
              <a:lnSpc>
                <a:spcPct val="150000"/>
              </a:lnSpc>
            </a:pPr>
            <a:r>
              <a:rPr lang="en-US" sz="2800" dirty="0"/>
              <a:t>Absorbable sutures must be placed well into the dermis.</a:t>
            </a:r>
          </a:p>
          <a:p>
            <a:endParaRPr lang="en-IN" dirty="0"/>
          </a:p>
        </p:txBody>
      </p:sp>
    </p:spTree>
    <p:extLst>
      <p:ext uri="{BB962C8B-B14F-4D97-AF65-F5344CB8AC3E}">
        <p14:creationId xmlns:p14="http://schemas.microsoft.com/office/powerpoint/2010/main" xmlns="" val="2348563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D89437-A9D1-71C6-CE39-0585411C25B7}"/>
              </a:ext>
            </a:extLst>
          </p:cNvPr>
          <p:cNvSpPr>
            <a:spLocks noGrp="1"/>
          </p:cNvSpPr>
          <p:nvPr>
            <p:ph type="title"/>
          </p:nvPr>
        </p:nvSpPr>
        <p:spPr/>
        <p:txBody>
          <a:bodyPr/>
          <a:lstStyle/>
          <a:p>
            <a:r>
              <a:rPr lang="en-US" dirty="0">
                <a:solidFill>
                  <a:srgbClr val="FF0000"/>
                </a:solidFill>
              </a:rPr>
              <a:t>BIOLOGIC RESPONSE OF BODY TO SUTURE MATERIALS</a:t>
            </a:r>
            <a:endParaRPr lang="en-IN" dirty="0">
              <a:solidFill>
                <a:srgbClr val="FF0000"/>
              </a:solidFill>
            </a:endParaRPr>
          </a:p>
        </p:txBody>
      </p:sp>
      <p:sp>
        <p:nvSpPr>
          <p:cNvPr id="3" name="Content Placeholder 2">
            <a:extLst>
              <a:ext uri="{FF2B5EF4-FFF2-40B4-BE49-F238E27FC236}">
                <a16:creationId xmlns:a16="http://schemas.microsoft.com/office/drawing/2014/main" xmlns="" id="{CDFA3F62-C362-70C3-A3BB-3239AA420E38}"/>
              </a:ext>
            </a:extLst>
          </p:cNvPr>
          <p:cNvSpPr>
            <a:spLocks noGrp="1"/>
          </p:cNvSpPr>
          <p:nvPr>
            <p:ph idx="1"/>
          </p:nvPr>
        </p:nvSpPr>
        <p:spPr>
          <a:xfrm>
            <a:off x="838200" y="1690688"/>
            <a:ext cx="10515600" cy="4802187"/>
          </a:xfrm>
        </p:spPr>
        <p:txBody>
          <a:bodyPr>
            <a:normAutofit fontScale="85000" lnSpcReduction="10000"/>
          </a:bodyPr>
          <a:lstStyle/>
          <a:p>
            <a:pPr algn="just">
              <a:lnSpc>
                <a:spcPct val="150000"/>
              </a:lnSpc>
            </a:pPr>
            <a:r>
              <a:rPr lang="en-US" sz="2800" dirty="0"/>
              <a:t>The initial body response to sutures is almost identical in the first 4-7 days, regardless of the suture material. </a:t>
            </a:r>
          </a:p>
          <a:p>
            <a:pPr algn="just">
              <a:lnSpc>
                <a:spcPct val="150000"/>
              </a:lnSpc>
            </a:pPr>
            <a:r>
              <a:rPr lang="en-US" sz="2800" dirty="0"/>
              <a:t>The early response is a generalized acute aseptic inflammation, involving primarily polymorphonuclear leukocytes. </a:t>
            </a:r>
          </a:p>
          <a:p>
            <a:pPr algn="just">
              <a:lnSpc>
                <a:spcPct val="150000"/>
              </a:lnSpc>
            </a:pPr>
            <a:r>
              <a:rPr lang="en-US" sz="2800" dirty="0"/>
              <a:t>After few days mononuclear cells, fibroblasts &amp; histiocytes become evident. </a:t>
            </a:r>
          </a:p>
          <a:p>
            <a:pPr algn="just">
              <a:lnSpc>
                <a:spcPct val="150000"/>
              </a:lnSpc>
            </a:pPr>
            <a:r>
              <a:rPr lang="en-US" sz="2800" dirty="0"/>
              <a:t> Capillary formation occurs at the end of this initial phase.</a:t>
            </a:r>
          </a:p>
          <a:p>
            <a:endParaRPr lang="en-US" sz="2800" dirty="0"/>
          </a:p>
          <a:p>
            <a:pPr marL="0" indent="0">
              <a:buNone/>
            </a:pPr>
            <a:r>
              <a:rPr lang="en-US" sz="2800" dirty="0"/>
              <a:t> </a:t>
            </a:r>
          </a:p>
          <a:p>
            <a:endParaRPr lang="en-IN" dirty="0"/>
          </a:p>
        </p:txBody>
      </p:sp>
    </p:spTree>
    <p:extLst>
      <p:ext uri="{BB962C8B-B14F-4D97-AF65-F5344CB8AC3E}">
        <p14:creationId xmlns:p14="http://schemas.microsoft.com/office/powerpoint/2010/main" xmlns="" val="848596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A630511-A187-03E8-7E7D-DD0CCCFF5640}"/>
              </a:ext>
            </a:extLst>
          </p:cNvPr>
          <p:cNvPicPr>
            <a:picLocks noChangeAspect="1"/>
          </p:cNvPicPr>
          <p:nvPr/>
        </p:nvPicPr>
        <p:blipFill>
          <a:blip r:embed="rId2" cstate="print"/>
          <a:stretch>
            <a:fillRect/>
          </a:stretch>
        </p:blipFill>
        <p:spPr>
          <a:xfrm>
            <a:off x="4673255" y="1569971"/>
            <a:ext cx="6135113" cy="3287129"/>
          </a:xfrm>
          <a:prstGeom prst="rect">
            <a:avLst/>
          </a:prstGeom>
        </p:spPr>
      </p:pic>
      <p:sp>
        <p:nvSpPr>
          <p:cNvPr id="6" name="TextBox 5">
            <a:extLst>
              <a:ext uri="{FF2B5EF4-FFF2-40B4-BE49-F238E27FC236}">
                <a16:creationId xmlns:a16="http://schemas.microsoft.com/office/drawing/2014/main" xmlns="" id="{8BFEA87C-7DCD-0DCE-E710-6F422E7C6CDE}"/>
              </a:ext>
            </a:extLst>
          </p:cNvPr>
          <p:cNvSpPr txBox="1"/>
          <p:nvPr/>
        </p:nvSpPr>
        <p:spPr>
          <a:xfrm>
            <a:off x="5724625" y="681037"/>
            <a:ext cx="6097604" cy="369332"/>
          </a:xfrm>
          <a:prstGeom prst="rect">
            <a:avLst/>
          </a:prstGeom>
          <a:noFill/>
        </p:spPr>
        <p:txBody>
          <a:bodyPr wrap="square">
            <a:spAutoFit/>
          </a:bodyPr>
          <a:lstStyle/>
          <a:p>
            <a:r>
              <a:rPr lang="en-US" dirty="0"/>
              <a:t>IMPERIAL GUAGE </a:t>
            </a:r>
          </a:p>
        </p:txBody>
      </p:sp>
      <p:sp>
        <p:nvSpPr>
          <p:cNvPr id="10" name="TextBox 9">
            <a:extLst>
              <a:ext uri="{FF2B5EF4-FFF2-40B4-BE49-F238E27FC236}">
                <a16:creationId xmlns:a16="http://schemas.microsoft.com/office/drawing/2014/main" xmlns="" id="{A0F14712-E3A7-7518-90DE-21FB82F2EF84}"/>
              </a:ext>
            </a:extLst>
          </p:cNvPr>
          <p:cNvSpPr txBox="1"/>
          <p:nvPr/>
        </p:nvSpPr>
        <p:spPr>
          <a:xfrm>
            <a:off x="1005038" y="1782141"/>
            <a:ext cx="6097604" cy="369332"/>
          </a:xfrm>
          <a:prstGeom prst="rect">
            <a:avLst/>
          </a:prstGeom>
          <a:noFill/>
        </p:spPr>
        <p:txBody>
          <a:bodyPr wrap="square">
            <a:spAutoFit/>
          </a:bodyPr>
          <a:lstStyle/>
          <a:p>
            <a:r>
              <a:rPr lang="en-US" dirty="0"/>
              <a:t>NEEDLE SIZE &amp; CURVATURE </a:t>
            </a:r>
          </a:p>
        </p:txBody>
      </p:sp>
      <p:sp>
        <p:nvSpPr>
          <p:cNvPr id="12" name="TextBox 11">
            <a:extLst>
              <a:ext uri="{FF2B5EF4-FFF2-40B4-BE49-F238E27FC236}">
                <a16:creationId xmlns:a16="http://schemas.microsoft.com/office/drawing/2014/main" xmlns="" id="{64990B88-D9A1-90D0-8729-9477699292CD}"/>
              </a:ext>
            </a:extLst>
          </p:cNvPr>
          <p:cNvSpPr txBox="1"/>
          <p:nvPr/>
        </p:nvSpPr>
        <p:spPr>
          <a:xfrm>
            <a:off x="1383632" y="2778519"/>
            <a:ext cx="6097604" cy="369332"/>
          </a:xfrm>
          <a:prstGeom prst="rect">
            <a:avLst/>
          </a:prstGeom>
          <a:noFill/>
        </p:spPr>
        <p:txBody>
          <a:bodyPr wrap="square">
            <a:spAutoFit/>
          </a:bodyPr>
          <a:lstStyle/>
          <a:p>
            <a:r>
              <a:rPr lang="en-US" dirty="0"/>
              <a:t>NEEDLE TYPE </a:t>
            </a:r>
          </a:p>
        </p:txBody>
      </p:sp>
      <p:sp>
        <p:nvSpPr>
          <p:cNvPr id="14" name="TextBox 13">
            <a:extLst>
              <a:ext uri="{FF2B5EF4-FFF2-40B4-BE49-F238E27FC236}">
                <a16:creationId xmlns:a16="http://schemas.microsoft.com/office/drawing/2014/main" xmlns="" id="{F079B3E1-850E-8C80-3FB3-DCBB1C339162}"/>
              </a:ext>
            </a:extLst>
          </p:cNvPr>
          <p:cNvSpPr txBox="1"/>
          <p:nvPr/>
        </p:nvSpPr>
        <p:spPr>
          <a:xfrm>
            <a:off x="1528046" y="3678599"/>
            <a:ext cx="6097604" cy="369332"/>
          </a:xfrm>
          <a:prstGeom prst="rect">
            <a:avLst/>
          </a:prstGeom>
          <a:noFill/>
        </p:spPr>
        <p:txBody>
          <a:bodyPr wrap="square">
            <a:spAutoFit/>
          </a:bodyPr>
          <a:lstStyle/>
          <a:p>
            <a:r>
              <a:rPr lang="en-US" dirty="0"/>
              <a:t>NEEDLE TIP</a:t>
            </a:r>
          </a:p>
        </p:txBody>
      </p:sp>
      <p:sp>
        <p:nvSpPr>
          <p:cNvPr id="16" name="TextBox 15">
            <a:extLst>
              <a:ext uri="{FF2B5EF4-FFF2-40B4-BE49-F238E27FC236}">
                <a16:creationId xmlns:a16="http://schemas.microsoft.com/office/drawing/2014/main" xmlns="" id="{993D069A-6A19-A9CA-230D-50D3A9D611DE}"/>
              </a:ext>
            </a:extLst>
          </p:cNvPr>
          <p:cNvSpPr txBox="1"/>
          <p:nvPr/>
        </p:nvSpPr>
        <p:spPr>
          <a:xfrm>
            <a:off x="1585207" y="4706953"/>
            <a:ext cx="6097604" cy="369332"/>
          </a:xfrm>
          <a:prstGeom prst="rect">
            <a:avLst/>
          </a:prstGeom>
          <a:noFill/>
        </p:spPr>
        <p:txBody>
          <a:bodyPr wrap="square">
            <a:spAutoFit/>
          </a:bodyPr>
          <a:lstStyle/>
          <a:p>
            <a:r>
              <a:rPr lang="en-US" dirty="0"/>
              <a:t>NEEDLE PROFILE</a:t>
            </a:r>
          </a:p>
        </p:txBody>
      </p:sp>
      <p:sp>
        <p:nvSpPr>
          <p:cNvPr id="18" name="TextBox 17">
            <a:extLst>
              <a:ext uri="{FF2B5EF4-FFF2-40B4-BE49-F238E27FC236}">
                <a16:creationId xmlns:a16="http://schemas.microsoft.com/office/drawing/2014/main" xmlns="" id="{9E8B6FA6-4F94-258F-B459-48EEBA427AA4}"/>
              </a:ext>
            </a:extLst>
          </p:cNvPr>
          <p:cNvSpPr txBox="1"/>
          <p:nvPr/>
        </p:nvSpPr>
        <p:spPr>
          <a:xfrm>
            <a:off x="2461661" y="5576498"/>
            <a:ext cx="6097604" cy="369332"/>
          </a:xfrm>
          <a:prstGeom prst="rect">
            <a:avLst/>
          </a:prstGeom>
          <a:noFill/>
        </p:spPr>
        <p:txBody>
          <a:bodyPr wrap="square">
            <a:spAutoFit/>
          </a:bodyPr>
          <a:lstStyle/>
          <a:p>
            <a:r>
              <a:rPr lang="en-US" dirty="0"/>
              <a:t>STERILIZED</a:t>
            </a:r>
          </a:p>
        </p:txBody>
      </p:sp>
      <p:sp>
        <p:nvSpPr>
          <p:cNvPr id="20" name="TextBox 19">
            <a:extLst>
              <a:ext uri="{FF2B5EF4-FFF2-40B4-BE49-F238E27FC236}">
                <a16:creationId xmlns:a16="http://schemas.microsoft.com/office/drawing/2014/main" xmlns="" id="{C433A66C-1772-EC8A-C48F-5DD958101E04}"/>
              </a:ext>
            </a:extLst>
          </p:cNvPr>
          <p:cNvSpPr txBox="1"/>
          <p:nvPr/>
        </p:nvSpPr>
        <p:spPr>
          <a:xfrm>
            <a:off x="4037798" y="5491760"/>
            <a:ext cx="6097604" cy="369332"/>
          </a:xfrm>
          <a:prstGeom prst="rect">
            <a:avLst/>
          </a:prstGeom>
          <a:noFill/>
        </p:spPr>
        <p:txBody>
          <a:bodyPr wrap="square">
            <a:spAutoFit/>
          </a:bodyPr>
          <a:lstStyle/>
          <a:p>
            <a:r>
              <a:rPr lang="en-US" dirty="0"/>
              <a:t>ETHELENE OXIDE </a:t>
            </a:r>
          </a:p>
        </p:txBody>
      </p:sp>
      <p:sp>
        <p:nvSpPr>
          <p:cNvPr id="22" name="TextBox 21">
            <a:extLst>
              <a:ext uri="{FF2B5EF4-FFF2-40B4-BE49-F238E27FC236}">
                <a16:creationId xmlns:a16="http://schemas.microsoft.com/office/drawing/2014/main" xmlns="" id="{58B745FE-D081-90BD-5057-994AF7D3AA5E}"/>
              </a:ext>
            </a:extLst>
          </p:cNvPr>
          <p:cNvSpPr txBox="1"/>
          <p:nvPr/>
        </p:nvSpPr>
        <p:spPr>
          <a:xfrm>
            <a:off x="8381198" y="5038961"/>
            <a:ext cx="6097604" cy="369332"/>
          </a:xfrm>
          <a:prstGeom prst="rect">
            <a:avLst/>
          </a:prstGeom>
          <a:noFill/>
        </p:spPr>
        <p:txBody>
          <a:bodyPr wrap="square">
            <a:spAutoFit/>
          </a:bodyPr>
          <a:lstStyle/>
          <a:p>
            <a:r>
              <a:rPr lang="en-US" dirty="0"/>
              <a:t>EXPIRY DATE</a:t>
            </a:r>
          </a:p>
        </p:txBody>
      </p:sp>
      <p:sp>
        <p:nvSpPr>
          <p:cNvPr id="24" name="TextBox 23">
            <a:extLst>
              <a:ext uri="{FF2B5EF4-FFF2-40B4-BE49-F238E27FC236}">
                <a16:creationId xmlns:a16="http://schemas.microsoft.com/office/drawing/2014/main" xmlns="" id="{CF82A1AF-0A2B-62D4-EBC5-A8EA38A300F2}"/>
              </a:ext>
            </a:extLst>
          </p:cNvPr>
          <p:cNvSpPr txBox="1"/>
          <p:nvPr/>
        </p:nvSpPr>
        <p:spPr>
          <a:xfrm>
            <a:off x="10135402" y="4957027"/>
            <a:ext cx="2056598" cy="369332"/>
          </a:xfrm>
          <a:prstGeom prst="rect">
            <a:avLst/>
          </a:prstGeom>
          <a:noFill/>
        </p:spPr>
        <p:txBody>
          <a:bodyPr wrap="square">
            <a:spAutoFit/>
          </a:bodyPr>
          <a:lstStyle/>
          <a:p>
            <a:r>
              <a:rPr lang="en-US"/>
              <a:t>BATCH NO</a:t>
            </a:r>
            <a:endParaRPr lang="en-US" dirty="0"/>
          </a:p>
        </p:txBody>
      </p:sp>
      <p:sp>
        <p:nvSpPr>
          <p:cNvPr id="26" name="TextBox 25">
            <a:extLst>
              <a:ext uri="{FF2B5EF4-FFF2-40B4-BE49-F238E27FC236}">
                <a16:creationId xmlns:a16="http://schemas.microsoft.com/office/drawing/2014/main" xmlns="" id="{3CCE483C-E8BD-DB85-F476-3C8745E00590}"/>
              </a:ext>
            </a:extLst>
          </p:cNvPr>
          <p:cNvSpPr txBox="1"/>
          <p:nvPr/>
        </p:nvSpPr>
        <p:spPr>
          <a:xfrm>
            <a:off x="6025415" y="4957027"/>
            <a:ext cx="7238198" cy="369332"/>
          </a:xfrm>
          <a:prstGeom prst="rect">
            <a:avLst/>
          </a:prstGeom>
          <a:noFill/>
        </p:spPr>
        <p:txBody>
          <a:bodyPr wrap="square">
            <a:spAutoFit/>
          </a:bodyPr>
          <a:lstStyle/>
          <a:p>
            <a:r>
              <a:rPr lang="en-US" dirty="0"/>
              <a:t>DO NOT REUSE</a:t>
            </a:r>
          </a:p>
        </p:txBody>
      </p:sp>
      <p:sp>
        <p:nvSpPr>
          <p:cNvPr id="28" name="TextBox 27">
            <a:extLst>
              <a:ext uri="{FF2B5EF4-FFF2-40B4-BE49-F238E27FC236}">
                <a16:creationId xmlns:a16="http://schemas.microsoft.com/office/drawing/2014/main" xmlns="" id="{09874247-E3B9-691E-5225-C7ECBFFDD784}"/>
              </a:ext>
            </a:extLst>
          </p:cNvPr>
          <p:cNvSpPr txBox="1"/>
          <p:nvPr/>
        </p:nvSpPr>
        <p:spPr>
          <a:xfrm>
            <a:off x="6193857" y="5604692"/>
            <a:ext cx="7238198" cy="369332"/>
          </a:xfrm>
          <a:prstGeom prst="rect">
            <a:avLst/>
          </a:prstGeom>
          <a:noFill/>
        </p:spPr>
        <p:txBody>
          <a:bodyPr wrap="square">
            <a:spAutoFit/>
          </a:bodyPr>
          <a:lstStyle/>
          <a:p>
            <a:r>
              <a:rPr lang="en-US" dirty="0"/>
              <a:t>SEE INSTRUCTIONS FOR USE </a:t>
            </a:r>
          </a:p>
        </p:txBody>
      </p:sp>
      <p:cxnSp>
        <p:nvCxnSpPr>
          <p:cNvPr id="30" name="Straight Connector 29">
            <a:extLst>
              <a:ext uri="{FF2B5EF4-FFF2-40B4-BE49-F238E27FC236}">
                <a16:creationId xmlns:a16="http://schemas.microsoft.com/office/drawing/2014/main" xmlns="" id="{53156A78-D68B-AFE7-CD4C-7F6AA80A07FA}"/>
              </a:ext>
            </a:extLst>
          </p:cNvPr>
          <p:cNvCxnSpPr>
            <a:cxnSpLocks/>
          </p:cNvCxnSpPr>
          <p:nvPr/>
        </p:nvCxnSpPr>
        <p:spPr>
          <a:xfrm flipH="1">
            <a:off x="3395311" y="4844095"/>
            <a:ext cx="1499135" cy="725659"/>
          </a:xfrm>
          <a:prstGeom prst="line">
            <a:avLst/>
          </a:prstGeom>
        </p:spPr>
        <p:style>
          <a:lnRef idx="1">
            <a:schemeClr val="accent4"/>
          </a:lnRef>
          <a:fillRef idx="0">
            <a:schemeClr val="accent4"/>
          </a:fillRef>
          <a:effectRef idx="0">
            <a:schemeClr val="accent4"/>
          </a:effectRef>
          <a:fontRef idx="minor">
            <a:schemeClr val="tx1"/>
          </a:fontRef>
        </p:style>
      </p:cxnSp>
      <p:cxnSp>
        <p:nvCxnSpPr>
          <p:cNvPr id="33" name="Straight Connector 32">
            <a:extLst>
              <a:ext uri="{FF2B5EF4-FFF2-40B4-BE49-F238E27FC236}">
                <a16:creationId xmlns:a16="http://schemas.microsoft.com/office/drawing/2014/main" xmlns="" id="{0C110228-38D4-31BB-B9A5-C4DF38BB84CB}"/>
              </a:ext>
            </a:extLst>
          </p:cNvPr>
          <p:cNvCxnSpPr/>
          <p:nvPr/>
        </p:nvCxnSpPr>
        <p:spPr>
          <a:xfrm flipH="1">
            <a:off x="4802605" y="4857100"/>
            <a:ext cx="1088056" cy="530375"/>
          </a:xfrm>
          <a:prstGeom prst="line">
            <a:avLst/>
          </a:prstGeom>
        </p:spPr>
        <p:style>
          <a:lnRef idx="1">
            <a:schemeClr val="accent4"/>
          </a:lnRef>
          <a:fillRef idx="0">
            <a:schemeClr val="accent4"/>
          </a:fillRef>
          <a:effectRef idx="0">
            <a:schemeClr val="accent4"/>
          </a:effectRef>
          <a:fontRef idx="minor">
            <a:schemeClr val="tx1"/>
          </a:fontRef>
        </p:style>
      </p:cxnSp>
      <p:cxnSp>
        <p:nvCxnSpPr>
          <p:cNvPr id="35" name="Straight Connector 34">
            <a:extLst>
              <a:ext uri="{FF2B5EF4-FFF2-40B4-BE49-F238E27FC236}">
                <a16:creationId xmlns:a16="http://schemas.microsoft.com/office/drawing/2014/main" xmlns="" id="{375B9004-7C77-C567-9FB4-1DB0EA31B64A}"/>
              </a:ext>
            </a:extLst>
          </p:cNvPr>
          <p:cNvCxnSpPr>
            <a:cxnSpLocks/>
          </p:cNvCxnSpPr>
          <p:nvPr/>
        </p:nvCxnSpPr>
        <p:spPr>
          <a:xfrm flipH="1">
            <a:off x="7750188" y="4802592"/>
            <a:ext cx="161625" cy="802100"/>
          </a:xfrm>
          <a:prstGeom prst="line">
            <a:avLst/>
          </a:prstGeom>
        </p:spPr>
        <p:style>
          <a:lnRef idx="1">
            <a:schemeClr val="accent4"/>
          </a:lnRef>
          <a:fillRef idx="0">
            <a:schemeClr val="accent4"/>
          </a:fillRef>
          <a:effectRef idx="0">
            <a:schemeClr val="accent4"/>
          </a:effectRef>
          <a:fontRef idx="minor">
            <a:schemeClr val="tx1"/>
          </a:fontRef>
        </p:style>
      </p:cxnSp>
      <p:cxnSp>
        <p:nvCxnSpPr>
          <p:cNvPr id="38" name="Straight Connector 37">
            <a:extLst>
              <a:ext uri="{FF2B5EF4-FFF2-40B4-BE49-F238E27FC236}">
                <a16:creationId xmlns:a16="http://schemas.microsoft.com/office/drawing/2014/main" xmlns="" id="{621BC5B5-4C75-46B8-409F-10E92BAD7C87}"/>
              </a:ext>
            </a:extLst>
          </p:cNvPr>
          <p:cNvCxnSpPr>
            <a:cxnSpLocks/>
          </p:cNvCxnSpPr>
          <p:nvPr/>
        </p:nvCxnSpPr>
        <p:spPr>
          <a:xfrm flipV="1">
            <a:off x="6025415" y="1068403"/>
            <a:ext cx="949291" cy="501568"/>
          </a:xfrm>
          <a:prstGeom prst="line">
            <a:avLst/>
          </a:prstGeom>
        </p:spPr>
        <p:style>
          <a:lnRef idx="1">
            <a:schemeClr val="accent4"/>
          </a:lnRef>
          <a:fillRef idx="0">
            <a:schemeClr val="accent4"/>
          </a:fillRef>
          <a:effectRef idx="0">
            <a:schemeClr val="accent4"/>
          </a:effectRef>
          <a:fontRef idx="minor">
            <a:schemeClr val="tx1"/>
          </a:fontRef>
        </p:style>
      </p:cxnSp>
      <p:cxnSp>
        <p:nvCxnSpPr>
          <p:cNvPr id="40" name="Straight Connector 39">
            <a:extLst>
              <a:ext uri="{FF2B5EF4-FFF2-40B4-BE49-F238E27FC236}">
                <a16:creationId xmlns:a16="http://schemas.microsoft.com/office/drawing/2014/main" xmlns="" id="{C96FA4B8-31F3-D6F1-9059-05103A5E0365}"/>
              </a:ext>
            </a:extLst>
          </p:cNvPr>
          <p:cNvCxnSpPr>
            <a:cxnSpLocks/>
          </p:cNvCxnSpPr>
          <p:nvPr/>
        </p:nvCxnSpPr>
        <p:spPr>
          <a:xfrm flipH="1" flipV="1">
            <a:off x="3903470" y="1248381"/>
            <a:ext cx="769785" cy="446947"/>
          </a:xfrm>
          <a:prstGeom prst="line">
            <a:avLst/>
          </a:prstGeom>
        </p:spPr>
        <p:style>
          <a:lnRef idx="1">
            <a:schemeClr val="accent4"/>
          </a:lnRef>
          <a:fillRef idx="0">
            <a:schemeClr val="accent4"/>
          </a:fillRef>
          <a:effectRef idx="0">
            <a:schemeClr val="accent4"/>
          </a:effectRef>
          <a:fontRef idx="minor">
            <a:schemeClr val="tx1"/>
          </a:fontRef>
        </p:style>
      </p:cxnSp>
      <p:cxnSp>
        <p:nvCxnSpPr>
          <p:cNvPr id="43" name="Straight Connector 42">
            <a:extLst>
              <a:ext uri="{FF2B5EF4-FFF2-40B4-BE49-F238E27FC236}">
                <a16:creationId xmlns:a16="http://schemas.microsoft.com/office/drawing/2014/main" xmlns="" id="{FC78C265-E7A6-ACA1-56E5-43C4F3FC82BC}"/>
              </a:ext>
            </a:extLst>
          </p:cNvPr>
          <p:cNvCxnSpPr/>
          <p:nvPr/>
        </p:nvCxnSpPr>
        <p:spPr>
          <a:xfrm flipH="1" flipV="1">
            <a:off x="3012707" y="2141871"/>
            <a:ext cx="1660548" cy="504198"/>
          </a:xfrm>
          <a:prstGeom prst="line">
            <a:avLst/>
          </a:prstGeom>
        </p:spPr>
        <p:style>
          <a:lnRef idx="1">
            <a:schemeClr val="accent4"/>
          </a:lnRef>
          <a:fillRef idx="0">
            <a:schemeClr val="accent4"/>
          </a:fillRef>
          <a:effectRef idx="0">
            <a:schemeClr val="accent4"/>
          </a:effectRef>
          <a:fontRef idx="minor">
            <a:schemeClr val="tx1"/>
          </a:fontRef>
        </p:style>
      </p:cxnSp>
      <p:cxnSp>
        <p:nvCxnSpPr>
          <p:cNvPr id="45" name="Straight Connector 44">
            <a:extLst>
              <a:ext uri="{FF2B5EF4-FFF2-40B4-BE49-F238E27FC236}">
                <a16:creationId xmlns:a16="http://schemas.microsoft.com/office/drawing/2014/main" xmlns="" id="{4983DA80-661C-79A6-9274-6E398F46460B}"/>
              </a:ext>
            </a:extLst>
          </p:cNvPr>
          <p:cNvCxnSpPr/>
          <p:nvPr/>
        </p:nvCxnSpPr>
        <p:spPr>
          <a:xfrm flipH="1" flipV="1">
            <a:off x="3214838" y="2977852"/>
            <a:ext cx="1458417" cy="32713"/>
          </a:xfrm>
          <a:prstGeom prst="line">
            <a:avLst/>
          </a:prstGeom>
        </p:spPr>
        <p:style>
          <a:lnRef idx="1">
            <a:schemeClr val="accent4"/>
          </a:lnRef>
          <a:fillRef idx="0">
            <a:schemeClr val="accent4"/>
          </a:fillRef>
          <a:effectRef idx="0">
            <a:schemeClr val="accent4"/>
          </a:effectRef>
          <a:fontRef idx="minor">
            <a:schemeClr val="tx1"/>
          </a:fontRef>
        </p:style>
      </p:cxnSp>
      <p:cxnSp>
        <p:nvCxnSpPr>
          <p:cNvPr id="47" name="Straight Connector 46">
            <a:extLst>
              <a:ext uri="{FF2B5EF4-FFF2-40B4-BE49-F238E27FC236}">
                <a16:creationId xmlns:a16="http://schemas.microsoft.com/office/drawing/2014/main" xmlns="" id="{568551A4-69F7-07EC-AC39-3A81080C0D83}"/>
              </a:ext>
            </a:extLst>
          </p:cNvPr>
          <p:cNvCxnSpPr/>
          <p:nvPr/>
        </p:nvCxnSpPr>
        <p:spPr>
          <a:xfrm flipH="1" flipV="1">
            <a:off x="6179419" y="3089709"/>
            <a:ext cx="14438" cy="1377"/>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B451A1FF-56D5-59B6-2389-61CF39EB0747}"/>
              </a:ext>
            </a:extLst>
          </p:cNvPr>
          <p:cNvCxnSpPr>
            <a:cxnSpLocks/>
          </p:cNvCxnSpPr>
          <p:nvPr/>
        </p:nvCxnSpPr>
        <p:spPr>
          <a:xfrm flipH="1">
            <a:off x="3323260" y="3451276"/>
            <a:ext cx="1349995" cy="324779"/>
          </a:xfrm>
          <a:prstGeom prst="line">
            <a:avLst/>
          </a:prstGeom>
        </p:spPr>
        <p:style>
          <a:lnRef idx="1">
            <a:schemeClr val="accent4"/>
          </a:lnRef>
          <a:fillRef idx="0">
            <a:schemeClr val="accent4"/>
          </a:fillRef>
          <a:effectRef idx="0">
            <a:schemeClr val="accent4"/>
          </a:effectRef>
          <a:fontRef idx="minor">
            <a:schemeClr val="tx1"/>
          </a:fontRef>
        </p:style>
      </p:cxnSp>
      <p:cxnSp>
        <p:nvCxnSpPr>
          <p:cNvPr id="52" name="Straight Connector 51">
            <a:extLst>
              <a:ext uri="{FF2B5EF4-FFF2-40B4-BE49-F238E27FC236}">
                <a16:creationId xmlns:a16="http://schemas.microsoft.com/office/drawing/2014/main" xmlns="" id="{2FF28F7C-83BE-E9E7-BD11-3B3C9C839FAD}"/>
              </a:ext>
            </a:extLst>
          </p:cNvPr>
          <p:cNvCxnSpPr>
            <a:cxnSpLocks/>
          </p:cNvCxnSpPr>
          <p:nvPr/>
        </p:nvCxnSpPr>
        <p:spPr>
          <a:xfrm flipH="1">
            <a:off x="3434425" y="4125451"/>
            <a:ext cx="1259990" cy="652061"/>
          </a:xfrm>
          <a:prstGeom prst="line">
            <a:avLst/>
          </a:prstGeom>
        </p:spPr>
        <p:style>
          <a:lnRef idx="1">
            <a:schemeClr val="accent4"/>
          </a:lnRef>
          <a:fillRef idx="0">
            <a:schemeClr val="accent4"/>
          </a:fillRef>
          <a:effectRef idx="0">
            <a:schemeClr val="accent4"/>
          </a:effectRef>
          <a:fontRef idx="minor">
            <a:schemeClr val="tx1"/>
          </a:fontRef>
        </p:style>
      </p:cxnSp>
      <p:sp>
        <p:nvSpPr>
          <p:cNvPr id="56" name="TextBox 55">
            <a:extLst>
              <a:ext uri="{FF2B5EF4-FFF2-40B4-BE49-F238E27FC236}">
                <a16:creationId xmlns:a16="http://schemas.microsoft.com/office/drawing/2014/main" xmlns="" id="{3D6C89F8-F99C-814D-B287-EF9ECF6E7CCA}"/>
              </a:ext>
            </a:extLst>
          </p:cNvPr>
          <p:cNvSpPr txBox="1"/>
          <p:nvPr/>
        </p:nvSpPr>
        <p:spPr>
          <a:xfrm>
            <a:off x="2569945" y="912170"/>
            <a:ext cx="1992430" cy="646331"/>
          </a:xfrm>
          <a:prstGeom prst="rect">
            <a:avLst/>
          </a:prstGeom>
          <a:noFill/>
        </p:spPr>
        <p:txBody>
          <a:bodyPr wrap="square" rtlCol="0">
            <a:spAutoFit/>
          </a:bodyPr>
          <a:lstStyle/>
          <a:p>
            <a:r>
              <a:rPr lang="en-US" dirty="0"/>
              <a:t>METRIC GUAGE </a:t>
            </a:r>
          </a:p>
          <a:p>
            <a:endParaRPr lang="en-IN" dirty="0"/>
          </a:p>
        </p:txBody>
      </p:sp>
    </p:spTree>
    <p:extLst>
      <p:ext uri="{BB962C8B-B14F-4D97-AF65-F5344CB8AC3E}">
        <p14:creationId xmlns:p14="http://schemas.microsoft.com/office/powerpoint/2010/main" xmlns="" val="28178793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D725CF-C5D1-3FA1-7B4A-E0F697526B97}"/>
              </a:ext>
            </a:extLst>
          </p:cNvPr>
          <p:cNvSpPr>
            <a:spLocks noGrp="1"/>
          </p:cNvSpPr>
          <p:nvPr>
            <p:ph type="title"/>
          </p:nvPr>
        </p:nvSpPr>
        <p:spPr/>
        <p:txBody>
          <a:bodyPr/>
          <a:lstStyle/>
          <a:p>
            <a:r>
              <a:rPr lang="en-US" dirty="0">
                <a:solidFill>
                  <a:srgbClr val="FF0000"/>
                </a:solidFill>
              </a:rPr>
              <a:t>SUTURE SIZES </a:t>
            </a:r>
            <a:endParaRPr lang="en-IN" dirty="0">
              <a:solidFill>
                <a:srgbClr val="FF0000"/>
              </a:solidFill>
            </a:endParaRPr>
          </a:p>
        </p:txBody>
      </p:sp>
      <p:sp>
        <p:nvSpPr>
          <p:cNvPr id="3" name="Content Placeholder 2">
            <a:extLst>
              <a:ext uri="{FF2B5EF4-FFF2-40B4-BE49-F238E27FC236}">
                <a16:creationId xmlns:a16="http://schemas.microsoft.com/office/drawing/2014/main" xmlns="" id="{28995575-54A0-FCC9-425C-20E154FEC927}"/>
              </a:ext>
            </a:extLst>
          </p:cNvPr>
          <p:cNvSpPr>
            <a:spLocks noGrp="1"/>
          </p:cNvSpPr>
          <p:nvPr>
            <p:ph idx="1"/>
          </p:nvPr>
        </p:nvSpPr>
        <p:spPr>
          <a:xfrm>
            <a:off x="838200" y="1825625"/>
            <a:ext cx="7853413" cy="4351338"/>
          </a:xfrm>
        </p:spPr>
        <p:txBody>
          <a:bodyPr>
            <a:normAutofit/>
          </a:bodyPr>
          <a:lstStyle/>
          <a:p>
            <a:pPr algn="just"/>
            <a:r>
              <a:rPr lang="en-US" sz="2800" dirty="0"/>
              <a:t>Largest size 1 to extremely fine 11-0.</a:t>
            </a:r>
          </a:p>
          <a:p>
            <a:pPr algn="just"/>
            <a:r>
              <a:rPr lang="en-US" sz="2800" dirty="0"/>
              <a:t> Increasing number of zeroes correlates with decreasing suture diameter and strength.</a:t>
            </a:r>
          </a:p>
          <a:p>
            <a:pPr algn="just"/>
            <a:r>
              <a:rPr lang="en-US" sz="2800" dirty="0"/>
              <a:t> Thicker sutures are used for approximation of deeper layers, wounds in tension prone areas and for ligation of blood vessels.</a:t>
            </a:r>
          </a:p>
          <a:p>
            <a:pPr algn="just"/>
            <a:r>
              <a:rPr lang="en-US" sz="2800" dirty="0"/>
              <a:t> Thin sutures are used for closing delicate tissues like conjunctiva and skin incisions of the face. Size is chosen to correlate with the tensile strength of the tissue being sutured.</a:t>
            </a:r>
          </a:p>
          <a:p>
            <a:endParaRPr lang="en-IN" dirty="0"/>
          </a:p>
        </p:txBody>
      </p:sp>
      <p:pic>
        <p:nvPicPr>
          <p:cNvPr id="4" name="Picture 3">
            <a:extLst>
              <a:ext uri="{FF2B5EF4-FFF2-40B4-BE49-F238E27FC236}">
                <a16:creationId xmlns:a16="http://schemas.microsoft.com/office/drawing/2014/main" xmlns="" id="{8F7B4F91-80DA-A661-183F-FCD8898DDCC8}"/>
              </a:ext>
            </a:extLst>
          </p:cNvPr>
          <p:cNvPicPr>
            <a:picLocks noChangeAspect="1"/>
          </p:cNvPicPr>
          <p:nvPr/>
        </p:nvPicPr>
        <p:blipFill>
          <a:blip r:embed="rId2" cstate="print"/>
          <a:stretch>
            <a:fillRect/>
          </a:stretch>
        </p:blipFill>
        <p:spPr>
          <a:xfrm>
            <a:off x="8691613" y="614362"/>
            <a:ext cx="3140068" cy="5629275"/>
          </a:xfrm>
          <a:prstGeom prst="rect">
            <a:avLst/>
          </a:prstGeom>
        </p:spPr>
      </p:pic>
    </p:spTree>
    <p:extLst>
      <p:ext uri="{BB962C8B-B14F-4D97-AF65-F5344CB8AC3E}">
        <p14:creationId xmlns:p14="http://schemas.microsoft.com/office/powerpoint/2010/main" xmlns="" val="22959392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A580C6-B22A-693E-1EB3-FD4FAC709B6A}"/>
              </a:ext>
            </a:extLst>
          </p:cNvPr>
          <p:cNvSpPr>
            <a:spLocks noGrp="1"/>
          </p:cNvSpPr>
          <p:nvPr>
            <p:ph type="title"/>
          </p:nvPr>
        </p:nvSpPr>
        <p:spPr/>
        <p:txBody>
          <a:bodyPr/>
          <a:lstStyle/>
          <a:p>
            <a:r>
              <a:rPr lang="en-US" dirty="0">
                <a:solidFill>
                  <a:srgbClr val="FF0000"/>
                </a:solidFill>
              </a:rPr>
              <a:t>UNITED STATES PHARMACOPEIA</a:t>
            </a:r>
            <a:endParaRPr lang="en-IN" dirty="0">
              <a:solidFill>
                <a:srgbClr val="FF0000"/>
              </a:solidFill>
            </a:endParaRPr>
          </a:p>
        </p:txBody>
      </p:sp>
      <p:sp>
        <p:nvSpPr>
          <p:cNvPr id="3" name="Content Placeholder 2">
            <a:extLst>
              <a:ext uri="{FF2B5EF4-FFF2-40B4-BE49-F238E27FC236}">
                <a16:creationId xmlns:a16="http://schemas.microsoft.com/office/drawing/2014/main" xmlns="" id="{4EBB1E5C-FC89-9DF4-166B-8144135A0FFD}"/>
              </a:ext>
            </a:extLst>
          </p:cNvPr>
          <p:cNvSpPr>
            <a:spLocks noGrp="1"/>
          </p:cNvSpPr>
          <p:nvPr>
            <p:ph idx="1"/>
          </p:nvPr>
        </p:nvSpPr>
        <p:spPr/>
        <p:txBody>
          <a:bodyPr/>
          <a:lstStyle/>
          <a:p>
            <a:r>
              <a:rPr lang="en-US" sz="2800" dirty="0"/>
              <a:t>Sized according to diameter with “0” as reference size Numbers alone indicate progressively larger sutures (“1”,“2”, </a:t>
            </a:r>
            <a:r>
              <a:rPr lang="en-US" sz="2800" dirty="0" err="1"/>
              <a:t>etc</a:t>
            </a:r>
            <a:r>
              <a:rPr lang="en-US" sz="2800" dirty="0"/>
              <a:t>) .</a:t>
            </a:r>
          </a:p>
          <a:p>
            <a:r>
              <a:rPr lang="en-US" sz="2800" dirty="0"/>
              <a:t> Numbers followed by a “0” indicate progressively smaller sutures (“2-0”, “4-0”, </a:t>
            </a:r>
            <a:r>
              <a:rPr lang="en-US" sz="2800" dirty="0" err="1"/>
              <a:t>etc</a:t>
            </a:r>
            <a:r>
              <a:rPr lang="en-US" sz="2800" dirty="0"/>
              <a:t>) .</a:t>
            </a:r>
          </a:p>
          <a:p>
            <a:r>
              <a:rPr lang="en-US" sz="2800" dirty="0"/>
              <a:t> Smaller&lt;-------------------------------------&gt;Larger .....”3-0”...”2-0”...”1-0”...”0”...”1”...”2”...”3”.....</a:t>
            </a:r>
          </a:p>
          <a:p>
            <a:endParaRPr lang="en-IN" dirty="0"/>
          </a:p>
        </p:txBody>
      </p:sp>
    </p:spTree>
    <p:extLst>
      <p:ext uri="{BB962C8B-B14F-4D97-AF65-F5344CB8AC3E}">
        <p14:creationId xmlns:p14="http://schemas.microsoft.com/office/powerpoint/2010/main" xmlns="" val="2164889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AE8BD1-A4B2-F4D0-58C7-002B27F71DDC}"/>
              </a:ext>
            </a:extLst>
          </p:cNvPr>
          <p:cNvSpPr>
            <a:spLocks noGrp="1"/>
          </p:cNvSpPr>
          <p:nvPr>
            <p:ph type="title"/>
          </p:nvPr>
        </p:nvSpPr>
        <p:spPr/>
        <p:txBody>
          <a:bodyPr/>
          <a:lstStyle/>
          <a:p>
            <a:r>
              <a:rPr lang="en-US" i="1" dirty="0">
                <a:solidFill>
                  <a:srgbClr val="FF0000"/>
                </a:solidFill>
              </a:rPr>
              <a:t>INTRODUCTION</a:t>
            </a:r>
            <a:endParaRPr lang="en-IN" dirty="0">
              <a:solidFill>
                <a:srgbClr val="FF0000"/>
              </a:solidFill>
            </a:endParaRPr>
          </a:p>
        </p:txBody>
      </p:sp>
      <p:sp>
        <p:nvSpPr>
          <p:cNvPr id="3" name="Content Placeholder 2">
            <a:extLst>
              <a:ext uri="{FF2B5EF4-FFF2-40B4-BE49-F238E27FC236}">
                <a16:creationId xmlns:a16="http://schemas.microsoft.com/office/drawing/2014/main" xmlns="" id="{7FD1A83C-A5B1-B5E7-8197-D086C90AE309}"/>
              </a:ext>
            </a:extLst>
          </p:cNvPr>
          <p:cNvSpPr>
            <a:spLocks noGrp="1"/>
          </p:cNvSpPr>
          <p:nvPr>
            <p:ph idx="1"/>
          </p:nvPr>
        </p:nvSpPr>
        <p:spPr/>
        <p:txBody>
          <a:bodyPr>
            <a:normAutofit fontScale="92500" lnSpcReduction="10000"/>
          </a:bodyPr>
          <a:lstStyle/>
          <a:p>
            <a:pPr algn="just">
              <a:lnSpc>
                <a:spcPct val="150000"/>
              </a:lnSpc>
            </a:pPr>
            <a:r>
              <a:rPr lang="en-US" sz="2800" dirty="0"/>
              <a:t>The act of sewing or bringing the tissue together and holding them in apposition until healing has taken place.</a:t>
            </a:r>
          </a:p>
          <a:p>
            <a:pPr algn="just">
              <a:lnSpc>
                <a:spcPct val="150000"/>
              </a:lnSpc>
            </a:pPr>
            <a:r>
              <a:rPr lang="en-US" sz="2800" i="1" dirty="0"/>
              <a:t>Though various  methods and materials have been used (sutures, stents, paste dressings, tissue tacks and adhesives) for precise flap placement, Suturing has remained the most popular gold standard method  to position and secure surgical flaps in order to promote optimal healing (first / primary intention).</a:t>
            </a:r>
          </a:p>
          <a:p>
            <a:endParaRPr lang="en-IN" dirty="0"/>
          </a:p>
        </p:txBody>
      </p:sp>
    </p:spTree>
    <p:extLst>
      <p:ext uri="{BB962C8B-B14F-4D97-AF65-F5344CB8AC3E}">
        <p14:creationId xmlns:p14="http://schemas.microsoft.com/office/powerpoint/2010/main" xmlns="" val="19221875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ABE31E-CE88-4C70-942C-88726ED36E58}"/>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xmlns="" id="{F0ACE8C4-02E8-5BFF-658C-FA4EB227322E}"/>
              </a:ext>
            </a:extLst>
          </p:cNvPr>
          <p:cNvSpPr>
            <a:spLocks noGrp="1"/>
          </p:cNvSpPr>
          <p:nvPr>
            <p:ph idx="1"/>
          </p:nvPr>
        </p:nvSpPr>
        <p:spPr>
          <a:xfrm>
            <a:off x="6505574" y="1825625"/>
            <a:ext cx="4848226" cy="4285648"/>
          </a:xfrm>
        </p:spPr>
        <p:txBody>
          <a:bodyPr/>
          <a:lstStyle/>
          <a:p>
            <a:pPr algn="just"/>
            <a:r>
              <a:rPr lang="en-US" sz="2800" dirty="0"/>
              <a:t>3-0 or 4-0 OMFS, muscle, deep skin</a:t>
            </a:r>
          </a:p>
          <a:p>
            <a:pPr marL="0" indent="0" algn="just">
              <a:buNone/>
            </a:pPr>
            <a:r>
              <a:rPr lang="en-US" sz="2800" dirty="0"/>
              <a:t> </a:t>
            </a:r>
          </a:p>
          <a:p>
            <a:pPr algn="just"/>
            <a:r>
              <a:rPr lang="en-US" sz="2800" dirty="0"/>
              <a:t> 5-0 or 6-0 facial skin closure</a:t>
            </a:r>
          </a:p>
          <a:p>
            <a:pPr marL="0" indent="0" algn="just">
              <a:buNone/>
            </a:pPr>
            <a:r>
              <a:rPr lang="en-US" sz="2800" dirty="0"/>
              <a:t> </a:t>
            </a:r>
          </a:p>
          <a:p>
            <a:pPr algn="just"/>
            <a:r>
              <a:rPr lang="en-US" sz="2800" dirty="0"/>
              <a:t> 9-0 or 10-0 microsurgery</a:t>
            </a:r>
          </a:p>
          <a:p>
            <a:endParaRPr lang="en-IN" dirty="0"/>
          </a:p>
        </p:txBody>
      </p:sp>
      <p:pic>
        <p:nvPicPr>
          <p:cNvPr id="4" name="Picture 3">
            <a:extLst>
              <a:ext uri="{FF2B5EF4-FFF2-40B4-BE49-F238E27FC236}">
                <a16:creationId xmlns:a16="http://schemas.microsoft.com/office/drawing/2014/main" xmlns="" id="{A5674EF0-A4C5-EAAE-721B-858A859B0ABA}"/>
              </a:ext>
            </a:extLst>
          </p:cNvPr>
          <p:cNvPicPr>
            <a:picLocks noChangeAspect="1"/>
          </p:cNvPicPr>
          <p:nvPr/>
        </p:nvPicPr>
        <p:blipFill>
          <a:blip r:embed="rId2" cstate="print"/>
          <a:stretch>
            <a:fillRect/>
          </a:stretch>
        </p:blipFill>
        <p:spPr>
          <a:xfrm>
            <a:off x="269507" y="892175"/>
            <a:ext cx="6110939" cy="5600700"/>
          </a:xfrm>
          <a:prstGeom prst="rect">
            <a:avLst/>
          </a:prstGeom>
        </p:spPr>
      </p:pic>
    </p:spTree>
    <p:extLst>
      <p:ext uri="{BB962C8B-B14F-4D97-AF65-F5344CB8AC3E}">
        <p14:creationId xmlns:p14="http://schemas.microsoft.com/office/powerpoint/2010/main" xmlns="" val="1645929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F86CDC-D613-F7F4-FD5B-1E551CBD89CF}"/>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xmlns="" id="{7083E406-FD9D-2821-336D-1A2EF90F1AB4}"/>
              </a:ext>
            </a:extLst>
          </p:cNvPr>
          <p:cNvSpPr>
            <a:spLocks noGrp="1"/>
          </p:cNvSpPr>
          <p:nvPr>
            <p:ph idx="1"/>
          </p:nvPr>
        </p:nvSpPr>
        <p:spPr/>
        <p:txBody>
          <a:bodyPr/>
          <a:lstStyle/>
          <a:p>
            <a:endParaRPr lang="en-IN"/>
          </a:p>
        </p:txBody>
      </p:sp>
      <p:pic>
        <p:nvPicPr>
          <p:cNvPr id="4" name="Picture 3">
            <a:extLst>
              <a:ext uri="{FF2B5EF4-FFF2-40B4-BE49-F238E27FC236}">
                <a16:creationId xmlns:a16="http://schemas.microsoft.com/office/drawing/2014/main" xmlns="" id="{B47A72ED-0F5C-5EBF-1DB6-F47FA35BDA64}"/>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sharpenSoften amount="25000"/>
                    </a14:imgEffect>
                  </a14:imgLayer>
                </a14:imgProps>
              </a:ext>
            </a:extLst>
          </a:blip>
          <a:stretch>
            <a:fillRect/>
          </a:stretch>
        </p:blipFill>
        <p:spPr>
          <a:xfrm>
            <a:off x="171314" y="365125"/>
            <a:ext cx="11819946" cy="6054926"/>
          </a:xfrm>
          <a:prstGeom prst="rect">
            <a:avLst/>
          </a:prstGeom>
        </p:spPr>
      </p:pic>
    </p:spTree>
    <p:extLst>
      <p:ext uri="{BB962C8B-B14F-4D97-AF65-F5344CB8AC3E}">
        <p14:creationId xmlns:p14="http://schemas.microsoft.com/office/powerpoint/2010/main" xmlns="" val="22303570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C2EA6F-B6B2-7FEE-21D3-B0FCBBDE40A9}"/>
              </a:ext>
            </a:extLst>
          </p:cNvPr>
          <p:cNvSpPr>
            <a:spLocks noGrp="1"/>
          </p:cNvSpPr>
          <p:nvPr>
            <p:ph type="title"/>
          </p:nvPr>
        </p:nvSpPr>
        <p:spPr/>
        <p:txBody>
          <a:bodyPr/>
          <a:lstStyle/>
          <a:p>
            <a:r>
              <a:rPr lang="en-US" dirty="0">
                <a:solidFill>
                  <a:srgbClr val="FF0000"/>
                </a:solidFill>
              </a:rPr>
              <a:t>STERILIZATION OF SUTURES</a:t>
            </a:r>
            <a:endParaRPr lang="en-IN" dirty="0">
              <a:solidFill>
                <a:srgbClr val="FF0000"/>
              </a:solidFill>
            </a:endParaRPr>
          </a:p>
        </p:txBody>
      </p:sp>
      <p:sp>
        <p:nvSpPr>
          <p:cNvPr id="3" name="Content Placeholder 2">
            <a:extLst>
              <a:ext uri="{FF2B5EF4-FFF2-40B4-BE49-F238E27FC236}">
                <a16:creationId xmlns:a16="http://schemas.microsoft.com/office/drawing/2014/main" xmlns="" id="{6BA85FCA-2AFF-0BE6-F45E-B9349A3151C7}"/>
              </a:ext>
            </a:extLst>
          </p:cNvPr>
          <p:cNvSpPr>
            <a:spLocks noGrp="1"/>
          </p:cNvSpPr>
          <p:nvPr>
            <p:ph idx="1"/>
          </p:nvPr>
        </p:nvSpPr>
        <p:spPr/>
        <p:txBody>
          <a:bodyPr>
            <a:normAutofit lnSpcReduction="10000"/>
          </a:bodyPr>
          <a:lstStyle/>
          <a:p>
            <a:pPr algn="just">
              <a:lnSpc>
                <a:spcPct val="150000"/>
              </a:lnSpc>
            </a:pPr>
            <a:r>
              <a:rPr lang="en-US" dirty="0"/>
              <a:t> </a:t>
            </a:r>
            <a:r>
              <a:rPr lang="en-US" sz="2800" dirty="0"/>
              <a:t>May affect suture properties to some extent </a:t>
            </a:r>
          </a:p>
          <a:p>
            <a:pPr algn="just">
              <a:lnSpc>
                <a:spcPct val="150000"/>
              </a:lnSpc>
            </a:pPr>
            <a:r>
              <a:rPr lang="en-US" sz="2800" dirty="0"/>
              <a:t> Gamma Radiation</a:t>
            </a:r>
          </a:p>
          <a:p>
            <a:pPr algn="just">
              <a:lnSpc>
                <a:spcPct val="150000"/>
              </a:lnSpc>
            </a:pPr>
            <a:r>
              <a:rPr lang="en-US" sz="2800" dirty="0"/>
              <a:t> Ethylene oxide; poisonous gas is less attractive</a:t>
            </a:r>
          </a:p>
          <a:p>
            <a:pPr algn="just">
              <a:lnSpc>
                <a:spcPct val="150000"/>
              </a:lnSpc>
            </a:pPr>
            <a:r>
              <a:rPr lang="en-US" sz="2800" dirty="0"/>
              <a:t> Autoclave</a:t>
            </a:r>
          </a:p>
          <a:p>
            <a:pPr algn="just">
              <a:lnSpc>
                <a:spcPct val="150000"/>
              </a:lnSpc>
            </a:pPr>
            <a:r>
              <a:rPr lang="en-US" sz="2800" dirty="0"/>
              <a:t> Sutures are usually stored in sterile pack by the manufacturers , their integrity must be checked before use.</a:t>
            </a:r>
          </a:p>
          <a:p>
            <a:endParaRPr lang="en-IN" dirty="0"/>
          </a:p>
        </p:txBody>
      </p:sp>
    </p:spTree>
    <p:extLst>
      <p:ext uri="{BB962C8B-B14F-4D97-AF65-F5344CB8AC3E}">
        <p14:creationId xmlns:p14="http://schemas.microsoft.com/office/powerpoint/2010/main" xmlns="" val="653606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5925BD-E8C3-D3C3-C7CE-F8E2CC1D7415}"/>
              </a:ext>
            </a:extLst>
          </p:cNvPr>
          <p:cNvSpPr>
            <a:spLocks noGrp="1"/>
          </p:cNvSpPr>
          <p:nvPr>
            <p:ph type="title"/>
          </p:nvPr>
        </p:nvSpPr>
        <p:spPr/>
        <p:txBody>
          <a:bodyPr/>
          <a:lstStyle/>
          <a:p>
            <a:r>
              <a:rPr lang="en-US" dirty="0">
                <a:solidFill>
                  <a:srgbClr val="FF0000"/>
                </a:solidFill>
              </a:rPr>
              <a:t>ARMAMENTARIUM FOR SUTURING</a:t>
            </a:r>
            <a:endParaRPr lang="en-IN" dirty="0">
              <a:solidFill>
                <a:srgbClr val="FF0000"/>
              </a:solidFill>
            </a:endParaRPr>
          </a:p>
        </p:txBody>
      </p:sp>
      <p:sp>
        <p:nvSpPr>
          <p:cNvPr id="3" name="Content Placeholder 2">
            <a:extLst>
              <a:ext uri="{FF2B5EF4-FFF2-40B4-BE49-F238E27FC236}">
                <a16:creationId xmlns:a16="http://schemas.microsoft.com/office/drawing/2014/main" xmlns="" id="{3A640399-EDFF-C8FA-2947-57649B27A64D}"/>
              </a:ext>
            </a:extLst>
          </p:cNvPr>
          <p:cNvSpPr>
            <a:spLocks noGrp="1"/>
          </p:cNvSpPr>
          <p:nvPr>
            <p:ph idx="1"/>
          </p:nvPr>
        </p:nvSpPr>
        <p:spPr/>
        <p:txBody>
          <a:bodyPr/>
          <a:lstStyle/>
          <a:p>
            <a:endParaRPr lang="en-IN" dirty="0"/>
          </a:p>
        </p:txBody>
      </p:sp>
      <p:pic>
        <p:nvPicPr>
          <p:cNvPr id="4" name="Picture 3">
            <a:extLst>
              <a:ext uri="{FF2B5EF4-FFF2-40B4-BE49-F238E27FC236}">
                <a16:creationId xmlns:a16="http://schemas.microsoft.com/office/drawing/2014/main" xmlns="" id="{BC21516B-73AD-4224-C2AA-099C15F2DCA5}"/>
              </a:ext>
            </a:extLst>
          </p:cNvPr>
          <p:cNvPicPr>
            <a:picLocks noChangeAspect="1"/>
          </p:cNvPicPr>
          <p:nvPr/>
        </p:nvPicPr>
        <p:blipFill>
          <a:blip r:embed="rId2" cstate="print"/>
          <a:stretch>
            <a:fillRect/>
          </a:stretch>
        </p:blipFill>
        <p:spPr>
          <a:xfrm>
            <a:off x="1169765" y="1603732"/>
            <a:ext cx="5219700" cy="2281455"/>
          </a:xfrm>
          <a:prstGeom prst="rect">
            <a:avLst/>
          </a:prstGeom>
        </p:spPr>
      </p:pic>
      <p:pic>
        <p:nvPicPr>
          <p:cNvPr id="5" name="Picture 4">
            <a:extLst>
              <a:ext uri="{FF2B5EF4-FFF2-40B4-BE49-F238E27FC236}">
                <a16:creationId xmlns:a16="http://schemas.microsoft.com/office/drawing/2014/main" xmlns="" id="{004A5EEA-D2A7-DF4F-5F04-31B0A274611D}"/>
              </a:ext>
            </a:extLst>
          </p:cNvPr>
          <p:cNvPicPr>
            <a:picLocks noChangeAspect="1"/>
          </p:cNvPicPr>
          <p:nvPr/>
        </p:nvPicPr>
        <p:blipFill>
          <a:blip r:embed="rId3" cstate="print"/>
          <a:stretch>
            <a:fillRect/>
          </a:stretch>
        </p:blipFill>
        <p:spPr>
          <a:xfrm>
            <a:off x="6721030" y="1510944"/>
            <a:ext cx="4610100" cy="2374243"/>
          </a:xfrm>
          <a:prstGeom prst="rect">
            <a:avLst/>
          </a:prstGeom>
        </p:spPr>
      </p:pic>
      <p:pic>
        <p:nvPicPr>
          <p:cNvPr id="7" name="Picture 6">
            <a:extLst>
              <a:ext uri="{FF2B5EF4-FFF2-40B4-BE49-F238E27FC236}">
                <a16:creationId xmlns:a16="http://schemas.microsoft.com/office/drawing/2014/main" xmlns="" id="{E53DA882-94B3-5A76-AF59-905F53932CE2}"/>
              </a:ext>
            </a:extLst>
          </p:cNvPr>
          <p:cNvPicPr>
            <a:picLocks noChangeAspect="1"/>
          </p:cNvPicPr>
          <p:nvPr/>
        </p:nvPicPr>
        <p:blipFill>
          <a:blip r:embed="rId4" cstate="print"/>
          <a:stretch>
            <a:fillRect/>
          </a:stretch>
        </p:blipFill>
        <p:spPr>
          <a:xfrm>
            <a:off x="1169765" y="4046181"/>
            <a:ext cx="5219700" cy="2533650"/>
          </a:xfrm>
          <a:prstGeom prst="rect">
            <a:avLst/>
          </a:prstGeom>
        </p:spPr>
      </p:pic>
      <p:pic>
        <p:nvPicPr>
          <p:cNvPr id="8" name="Picture 7">
            <a:extLst>
              <a:ext uri="{FF2B5EF4-FFF2-40B4-BE49-F238E27FC236}">
                <a16:creationId xmlns:a16="http://schemas.microsoft.com/office/drawing/2014/main" xmlns="" id="{ABD520A4-17DF-5AAD-C4CF-CC24664FEAC2}"/>
              </a:ext>
            </a:extLst>
          </p:cNvPr>
          <p:cNvPicPr>
            <a:picLocks noChangeAspect="1"/>
          </p:cNvPicPr>
          <p:nvPr/>
        </p:nvPicPr>
        <p:blipFill>
          <a:blip r:embed="rId5" cstate="print"/>
          <a:stretch>
            <a:fillRect/>
          </a:stretch>
        </p:blipFill>
        <p:spPr>
          <a:xfrm>
            <a:off x="6721031" y="4046181"/>
            <a:ext cx="4527644" cy="2352675"/>
          </a:xfrm>
          <a:prstGeom prst="rect">
            <a:avLst/>
          </a:prstGeom>
        </p:spPr>
      </p:pic>
      <p:sp>
        <p:nvSpPr>
          <p:cNvPr id="10" name="TextBox 9">
            <a:extLst>
              <a:ext uri="{FF2B5EF4-FFF2-40B4-BE49-F238E27FC236}">
                <a16:creationId xmlns:a16="http://schemas.microsoft.com/office/drawing/2014/main" xmlns="" id="{A41271A0-7449-B000-88F0-ED3A77589B46}"/>
              </a:ext>
            </a:extLst>
          </p:cNvPr>
          <p:cNvSpPr txBox="1"/>
          <p:nvPr/>
        </p:nvSpPr>
        <p:spPr>
          <a:xfrm>
            <a:off x="1364381" y="1640959"/>
            <a:ext cx="6097604" cy="400110"/>
          </a:xfrm>
          <a:prstGeom prst="rect">
            <a:avLst/>
          </a:prstGeom>
          <a:noFill/>
        </p:spPr>
        <p:txBody>
          <a:bodyPr wrap="square">
            <a:spAutoFit/>
          </a:bodyPr>
          <a:lstStyle/>
          <a:p>
            <a:r>
              <a:rPr lang="en-US" sz="2000" b="1" dirty="0">
                <a:latin typeface="Aharoni" panose="02010803020104030203" pitchFamily="2" charset="-79"/>
                <a:cs typeface="Aharoni" panose="02010803020104030203" pitchFamily="2" charset="-79"/>
              </a:rPr>
              <a:t>Needle holder</a:t>
            </a:r>
          </a:p>
        </p:txBody>
      </p:sp>
      <p:sp>
        <p:nvSpPr>
          <p:cNvPr id="13" name="TextBox 12">
            <a:extLst>
              <a:ext uri="{FF2B5EF4-FFF2-40B4-BE49-F238E27FC236}">
                <a16:creationId xmlns:a16="http://schemas.microsoft.com/office/drawing/2014/main" xmlns="" id="{0BFA31FD-5C85-3718-1885-137AC34FA585}"/>
              </a:ext>
            </a:extLst>
          </p:cNvPr>
          <p:cNvSpPr txBox="1"/>
          <p:nvPr/>
        </p:nvSpPr>
        <p:spPr>
          <a:xfrm>
            <a:off x="4088330" y="4286713"/>
            <a:ext cx="2889986" cy="400110"/>
          </a:xfrm>
          <a:prstGeom prst="rect">
            <a:avLst/>
          </a:prstGeom>
          <a:noFill/>
        </p:spPr>
        <p:txBody>
          <a:bodyPr wrap="square">
            <a:spAutoFit/>
          </a:bodyPr>
          <a:lstStyle/>
          <a:p>
            <a:r>
              <a:rPr lang="en-US" sz="2000" b="1" dirty="0">
                <a:latin typeface="Aharoni" panose="02010803020104030203" pitchFamily="2" charset="-79"/>
                <a:cs typeface="Aharoni" panose="02010803020104030203" pitchFamily="2" charset="-79"/>
              </a:rPr>
              <a:t>Adson forceps</a:t>
            </a:r>
          </a:p>
        </p:txBody>
      </p:sp>
      <p:sp>
        <p:nvSpPr>
          <p:cNvPr id="15" name="TextBox 14">
            <a:extLst>
              <a:ext uri="{FF2B5EF4-FFF2-40B4-BE49-F238E27FC236}">
                <a16:creationId xmlns:a16="http://schemas.microsoft.com/office/drawing/2014/main" xmlns="" id="{C5A268DA-E85F-A2C1-2D5C-2658F28E95FB}"/>
              </a:ext>
            </a:extLst>
          </p:cNvPr>
          <p:cNvSpPr txBox="1"/>
          <p:nvPr/>
        </p:nvSpPr>
        <p:spPr>
          <a:xfrm>
            <a:off x="8984853" y="4207365"/>
            <a:ext cx="2707105" cy="400110"/>
          </a:xfrm>
          <a:prstGeom prst="rect">
            <a:avLst/>
          </a:prstGeom>
          <a:noFill/>
        </p:spPr>
        <p:txBody>
          <a:bodyPr wrap="square">
            <a:spAutoFit/>
          </a:bodyPr>
          <a:lstStyle/>
          <a:p>
            <a:r>
              <a:rPr lang="en-US" sz="2000" b="1" dirty="0">
                <a:latin typeface="Aharoni" panose="02010803020104030203" pitchFamily="2" charset="-79"/>
                <a:cs typeface="Aharoni" panose="02010803020104030203" pitchFamily="2" charset="-79"/>
              </a:rPr>
              <a:t>A suture needle</a:t>
            </a:r>
          </a:p>
        </p:txBody>
      </p:sp>
    </p:spTree>
    <p:extLst>
      <p:ext uri="{BB962C8B-B14F-4D97-AF65-F5344CB8AC3E}">
        <p14:creationId xmlns:p14="http://schemas.microsoft.com/office/powerpoint/2010/main" xmlns="" val="15478320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07B677-4E9E-C4D1-60D2-2EECEA363E56}"/>
              </a:ext>
            </a:extLst>
          </p:cNvPr>
          <p:cNvSpPr>
            <a:spLocks noGrp="1"/>
          </p:cNvSpPr>
          <p:nvPr>
            <p:ph type="title"/>
          </p:nvPr>
        </p:nvSpPr>
        <p:spPr/>
        <p:txBody>
          <a:bodyPr/>
          <a:lstStyle/>
          <a:p>
            <a:r>
              <a:rPr lang="en-US" dirty="0">
                <a:solidFill>
                  <a:srgbClr val="FF0000"/>
                </a:solidFill>
              </a:rPr>
              <a:t>Needle holder</a:t>
            </a:r>
            <a:endParaRPr lang="en-IN" dirty="0">
              <a:solidFill>
                <a:srgbClr val="FF0000"/>
              </a:solidFill>
            </a:endParaRPr>
          </a:p>
        </p:txBody>
      </p:sp>
      <p:sp>
        <p:nvSpPr>
          <p:cNvPr id="3" name="Content Placeholder 2">
            <a:extLst>
              <a:ext uri="{FF2B5EF4-FFF2-40B4-BE49-F238E27FC236}">
                <a16:creationId xmlns:a16="http://schemas.microsoft.com/office/drawing/2014/main" xmlns="" id="{1DF1C8F2-F296-0C3A-05CF-BB0E79D222F8}"/>
              </a:ext>
            </a:extLst>
          </p:cNvPr>
          <p:cNvSpPr>
            <a:spLocks noGrp="1"/>
          </p:cNvSpPr>
          <p:nvPr>
            <p:ph idx="1"/>
          </p:nvPr>
        </p:nvSpPr>
        <p:spPr>
          <a:xfrm>
            <a:off x="838201" y="1825625"/>
            <a:ext cx="7616390" cy="4351338"/>
          </a:xfrm>
        </p:spPr>
        <p:txBody>
          <a:bodyPr>
            <a:normAutofit fontScale="92500" lnSpcReduction="10000"/>
          </a:bodyPr>
          <a:lstStyle/>
          <a:p>
            <a:pPr algn="just"/>
            <a:r>
              <a:rPr lang="en-US" sz="2800" dirty="0"/>
              <a:t>The needle holder is used to handle the suture needle and thread while suturing the surgical wound.</a:t>
            </a:r>
          </a:p>
          <a:p>
            <a:pPr algn="just"/>
            <a:r>
              <a:rPr lang="en-US" sz="2800" dirty="0"/>
              <a:t> If used properly it enables the surgeon to perform procedures correctly and with great precision.</a:t>
            </a:r>
          </a:p>
          <a:p>
            <a:r>
              <a:rPr lang="en-US" sz="4000" dirty="0">
                <a:solidFill>
                  <a:srgbClr val="00B050"/>
                </a:solidFill>
              </a:rPr>
              <a:t>Parts:</a:t>
            </a:r>
            <a:endParaRPr lang="en-US" dirty="0">
              <a:solidFill>
                <a:srgbClr val="00B050"/>
              </a:solidFill>
            </a:endParaRPr>
          </a:p>
          <a:p>
            <a:r>
              <a:rPr lang="en-US" sz="2800" dirty="0"/>
              <a:t>Working tip/jaws </a:t>
            </a:r>
          </a:p>
          <a:p>
            <a:r>
              <a:rPr lang="en-US" sz="2800" dirty="0"/>
              <a:t> Hinge joint </a:t>
            </a:r>
          </a:p>
          <a:p>
            <a:r>
              <a:rPr lang="en-US" sz="2800" dirty="0"/>
              <a:t> Shank/body </a:t>
            </a:r>
          </a:p>
          <a:p>
            <a:r>
              <a:rPr lang="en-US" sz="2800" dirty="0"/>
              <a:t> Catch mechanism/ratchet </a:t>
            </a:r>
          </a:p>
          <a:p>
            <a:r>
              <a:rPr lang="en-US" sz="2800" dirty="0"/>
              <a:t> Grip area</a:t>
            </a:r>
          </a:p>
          <a:p>
            <a:endParaRPr lang="en-US" sz="2800" dirty="0"/>
          </a:p>
          <a:p>
            <a:endParaRPr lang="en-IN" dirty="0"/>
          </a:p>
        </p:txBody>
      </p:sp>
      <p:pic>
        <p:nvPicPr>
          <p:cNvPr id="4" name="Picture 3">
            <a:extLst>
              <a:ext uri="{FF2B5EF4-FFF2-40B4-BE49-F238E27FC236}">
                <a16:creationId xmlns:a16="http://schemas.microsoft.com/office/drawing/2014/main" xmlns="" id="{3C70E1C8-F9AD-1A3E-27D2-6C9AE2DB6BB2}"/>
              </a:ext>
            </a:extLst>
          </p:cNvPr>
          <p:cNvPicPr>
            <a:picLocks noChangeAspect="1"/>
          </p:cNvPicPr>
          <p:nvPr/>
        </p:nvPicPr>
        <p:blipFill>
          <a:blip r:embed="rId2" cstate="print"/>
          <a:stretch>
            <a:fillRect/>
          </a:stretch>
        </p:blipFill>
        <p:spPr>
          <a:xfrm>
            <a:off x="8454591" y="1605792"/>
            <a:ext cx="3737410" cy="4791003"/>
          </a:xfrm>
          <a:prstGeom prst="rect">
            <a:avLst/>
          </a:prstGeom>
        </p:spPr>
      </p:pic>
    </p:spTree>
    <p:extLst>
      <p:ext uri="{BB962C8B-B14F-4D97-AF65-F5344CB8AC3E}">
        <p14:creationId xmlns:p14="http://schemas.microsoft.com/office/powerpoint/2010/main" xmlns="" val="22270057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3BE9ED-461F-5676-7B8B-7AB43E0EACB6}"/>
              </a:ext>
            </a:extLst>
          </p:cNvPr>
          <p:cNvSpPr>
            <a:spLocks noGrp="1"/>
          </p:cNvSpPr>
          <p:nvPr>
            <p:ph type="title"/>
          </p:nvPr>
        </p:nvSpPr>
        <p:spPr/>
        <p:txBody>
          <a:bodyPr/>
          <a:lstStyle/>
          <a:p>
            <a:r>
              <a:rPr lang="en-US" dirty="0">
                <a:solidFill>
                  <a:srgbClr val="FF0000"/>
                </a:solidFill>
              </a:rPr>
              <a:t>A suture needle</a:t>
            </a:r>
            <a:endParaRPr lang="en-IN" dirty="0">
              <a:solidFill>
                <a:srgbClr val="FF0000"/>
              </a:solidFill>
            </a:endParaRPr>
          </a:p>
        </p:txBody>
      </p:sp>
      <p:sp>
        <p:nvSpPr>
          <p:cNvPr id="3" name="Content Placeholder 2">
            <a:extLst>
              <a:ext uri="{FF2B5EF4-FFF2-40B4-BE49-F238E27FC236}">
                <a16:creationId xmlns:a16="http://schemas.microsoft.com/office/drawing/2014/main" xmlns="" id="{60F2404A-18DA-0960-137D-BE7AE66F4E19}"/>
              </a:ext>
            </a:extLst>
          </p:cNvPr>
          <p:cNvSpPr>
            <a:spLocks noGrp="1"/>
          </p:cNvSpPr>
          <p:nvPr>
            <p:ph idx="1"/>
          </p:nvPr>
        </p:nvSpPr>
        <p:spPr/>
        <p:txBody>
          <a:bodyPr>
            <a:normAutofit lnSpcReduction="10000"/>
          </a:bodyPr>
          <a:lstStyle/>
          <a:p>
            <a:r>
              <a:rPr lang="en-US" sz="2800" dirty="0"/>
              <a:t>Surgical needles are designed to lead suture material through tissue with minimal injury. </a:t>
            </a:r>
          </a:p>
          <a:p>
            <a:r>
              <a:rPr lang="en-US" sz="2800" dirty="0"/>
              <a:t>Needles can be - straight (GIT) or curved </a:t>
            </a:r>
          </a:p>
          <a:p>
            <a:pPr marL="0" indent="0">
              <a:buNone/>
            </a:pPr>
            <a:r>
              <a:rPr lang="en-US" sz="2800" dirty="0"/>
              <a:t>                            - swaged or eyed </a:t>
            </a:r>
          </a:p>
          <a:p>
            <a:r>
              <a:rPr lang="en-US" sz="2800" dirty="0"/>
              <a:t> Made up of either SS or carbon steel. </a:t>
            </a:r>
          </a:p>
          <a:p>
            <a:r>
              <a:rPr lang="en-US" sz="2800" dirty="0"/>
              <a:t> Needle is selected according to: </a:t>
            </a:r>
          </a:p>
          <a:p>
            <a:pPr marL="0" indent="0">
              <a:buNone/>
            </a:pPr>
            <a:r>
              <a:rPr lang="en-US" sz="2800" dirty="0"/>
              <a:t>                                           -type of tissue to be sutured </a:t>
            </a:r>
          </a:p>
          <a:p>
            <a:pPr marL="0" indent="0">
              <a:buNone/>
            </a:pPr>
            <a:r>
              <a:rPr lang="en-US" sz="2800" dirty="0"/>
              <a:t>                                           -tissue’s accessibility </a:t>
            </a:r>
          </a:p>
          <a:p>
            <a:pPr marL="0" indent="0">
              <a:buNone/>
            </a:pPr>
            <a:r>
              <a:rPr lang="en-US" sz="2800" dirty="0"/>
              <a:t>                                           -diameter of suture material.</a:t>
            </a:r>
          </a:p>
          <a:p>
            <a:endParaRPr lang="en-IN" dirty="0"/>
          </a:p>
        </p:txBody>
      </p:sp>
      <p:pic>
        <p:nvPicPr>
          <p:cNvPr id="4" name="Picture 3">
            <a:extLst>
              <a:ext uri="{FF2B5EF4-FFF2-40B4-BE49-F238E27FC236}">
                <a16:creationId xmlns:a16="http://schemas.microsoft.com/office/drawing/2014/main" xmlns="" id="{6B8C2A32-B6A6-6284-4FFD-89A7C2E4E9C4}"/>
              </a:ext>
            </a:extLst>
          </p:cNvPr>
          <p:cNvPicPr>
            <a:picLocks noChangeAspect="1"/>
          </p:cNvPicPr>
          <p:nvPr/>
        </p:nvPicPr>
        <p:blipFill>
          <a:blip r:embed="rId2" cstate="print"/>
          <a:stretch>
            <a:fillRect/>
          </a:stretch>
        </p:blipFill>
        <p:spPr>
          <a:xfrm>
            <a:off x="8362097" y="2346660"/>
            <a:ext cx="2705100" cy="1933575"/>
          </a:xfrm>
          <a:prstGeom prst="rect">
            <a:avLst/>
          </a:prstGeom>
        </p:spPr>
      </p:pic>
    </p:spTree>
    <p:extLst>
      <p:ext uri="{BB962C8B-B14F-4D97-AF65-F5344CB8AC3E}">
        <p14:creationId xmlns:p14="http://schemas.microsoft.com/office/powerpoint/2010/main" xmlns="" val="34296216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871E64-F621-F7DB-8658-437E1C6657CF}"/>
              </a:ext>
            </a:extLst>
          </p:cNvPr>
          <p:cNvSpPr>
            <a:spLocks noGrp="1"/>
          </p:cNvSpPr>
          <p:nvPr>
            <p:ph type="title"/>
          </p:nvPr>
        </p:nvSpPr>
        <p:spPr/>
        <p:txBody>
          <a:bodyPr/>
          <a:lstStyle/>
          <a:p>
            <a:r>
              <a:rPr lang="en-US" dirty="0">
                <a:solidFill>
                  <a:srgbClr val="FF0000"/>
                </a:solidFill>
              </a:rPr>
              <a:t>Ideal Properties Of Needles</a:t>
            </a:r>
            <a:endParaRPr lang="en-IN" dirty="0">
              <a:solidFill>
                <a:srgbClr val="FF0000"/>
              </a:solidFill>
            </a:endParaRPr>
          </a:p>
        </p:txBody>
      </p:sp>
      <p:sp>
        <p:nvSpPr>
          <p:cNvPr id="3" name="Content Placeholder 2">
            <a:extLst>
              <a:ext uri="{FF2B5EF4-FFF2-40B4-BE49-F238E27FC236}">
                <a16:creationId xmlns:a16="http://schemas.microsoft.com/office/drawing/2014/main" xmlns="" id="{254DFD58-0FDC-EAD6-85D9-24028005928D}"/>
              </a:ext>
            </a:extLst>
          </p:cNvPr>
          <p:cNvSpPr>
            <a:spLocks noGrp="1"/>
          </p:cNvSpPr>
          <p:nvPr>
            <p:ph idx="1"/>
          </p:nvPr>
        </p:nvSpPr>
        <p:spPr/>
        <p:txBody>
          <a:bodyPr>
            <a:normAutofit lnSpcReduction="10000"/>
          </a:bodyPr>
          <a:lstStyle/>
          <a:p>
            <a:pPr>
              <a:lnSpc>
                <a:spcPct val="150000"/>
              </a:lnSpc>
            </a:pPr>
            <a:r>
              <a:rPr lang="en-US" sz="2800" dirty="0"/>
              <a:t>High quality stainless steel </a:t>
            </a:r>
          </a:p>
          <a:p>
            <a:pPr>
              <a:lnSpc>
                <a:spcPct val="150000"/>
              </a:lnSpc>
            </a:pPr>
            <a:r>
              <a:rPr lang="en-US" sz="2800" dirty="0"/>
              <a:t> Smallest diameter possible </a:t>
            </a:r>
          </a:p>
          <a:p>
            <a:pPr>
              <a:lnSpc>
                <a:spcPct val="150000"/>
              </a:lnSpc>
            </a:pPr>
            <a:r>
              <a:rPr lang="en-US" sz="2800" dirty="0"/>
              <a:t> Capable of implanting sutures with minimal trauma to tissues. </a:t>
            </a:r>
          </a:p>
          <a:p>
            <a:pPr>
              <a:lnSpc>
                <a:spcPct val="150000"/>
              </a:lnSpc>
            </a:pPr>
            <a:r>
              <a:rPr lang="en-US" sz="2800" dirty="0"/>
              <a:t> Stable in the needle holder </a:t>
            </a:r>
          </a:p>
          <a:p>
            <a:pPr>
              <a:lnSpc>
                <a:spcPct val="150000"/>
              </a:lnSpc>
            </a:pPr>
            <a:r>
              <a:rPr lang="en-US" sz="2800" dirty="0"/>
              <a:t> Should be sharp.</a:t>
            </a:r>
          </a:p>
          <a:p>
            <a:pPr>
              <a:lnSpc>
                <a:spcPct val="150000"/>
              </a:lnSpc>
            </a:pPr>
            <a:r>
              <a:rPr lang="en-US" sz="2800" dirty="0"/>
              <a:t>Sterile and corrosion resistant.</a:t>
            </a:r>
          </a:p>
          <a:p>
            <a:endParaRPr lang="en-IN" dirty="0"/>
          </a:p>
        </p:txBody>
      </p:sp>
    </p:spTree>
    <p:extLst>
      <p:ext uri="{BB962C8B-B14F-4D97-AF65-F5344CB8AC3E}">
        <p14:creationId xmlns:p14="http://schemas.microsoft.com/office/powerpoint/2010/main" xmlns="" val="16962212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F6BBA84-5CA1-EB3A-AC85-651175CF66D1}"/>
              </a:ext>
            </a:extLst>
          </p:cNvPr>
          <p:cNvSpPr>
            <a:spLocks noGrp="1"/>
          </p:cNvSpPr>
          <p:nvPr>
            <p:ph idx="1"/>
          </p:nvPr>
        </p:nvSpPr>
        <p:spPr>
          <a:xfrm>
            <a:off x="838200" y="597646"/>
            <a:ext cx="10515600" cy="4351338"/>
          </a:xfrm>
        </p:spPr>
        <p:txBody>
          <a:bodyPr/>
          <a:lstStyle/>
          <a:p>
            <a:pPr algn="just"/>
            <a:r>
              <a:rPr lang="en-US" sz="2800" dirty="0">
                <a:solidFill>
                  <a:srgbClr val="00B050"/>
                </a:solidFill>
              </a:rPr>
              <a:t>1-The eye- </a:t>
            </a:r>
            <a:r>
              <a:rPr lang="en-US" sz="2800" dirty="0">
                <a:solidFill>
                  <a:schemeClr val="tx1"/>
                </a:solidFill>
              </a:rPr>
              <a:t>to which </a:t>
            </a:r>
            <a:r>
              <a:rPr lang="en-US" sz="2800" dirty="0"/>
              <a:t>suture material is attached. Instrumentation here will break or weaken the suture.  permits the suture and needle to act as a single unit to decrease trauma </a:t>
            </a:r>
          </a:p>
          <a:p>
            <a:pPr algn="just"/>
            <a:r>
              <a:rPr lang="en-US" sz="2800" dirty="0"/>
              <a:t> </a:t>
            </a:r>
            <a:r>
              <a:rPr lang="en-US" sz="2800" dirty="0">
                <a:solidFill>
                  <a:srgbClr val="00B050"/>
                </a:solidFill>
              </a:rPr>
              <a:t>2-The body  </a:t>
            </a:r>
            <a:r>
              <a:rPr lang="en-US" sz="2800" dirty="0"/>
              <a:t>is the strongest &amp; widest point of the needle and is also referred to as the grasping area </a:t>
            </a:r>
          </a:p>
          <a:p>
            <a:pPr algn="just"/>
            <a:r>
              <a:rPr lang="en-US" sz="2800" dirty="0"/>
              <a:t> </a:t>
            </a:r>
            <a:r>
              <a:rPr lang="en-US" sz="2800" dirty="0">
                <a:solidFill>
                  <a:srgbClr val="00B050"/>
                </a:solidFill>
              </a:rPr>
              <a:t>3-The point- </a:t>
            </a:r>
            <a:r>
              <a:rPr lang="en-US" sz="2800" dirty="0"/>
              <a:t>the sharpest portion and is used to penetrate the tissue. Shape varies.</a:t>
            </a:r>
          </a:p>
          <a:p>
            <a:endParaRPr lang="en-IN" dirty="0"/>
          </a:p>
        </p:txBody>
      </p:sp>
      <p:pic>
        <p:nvPicPr>
          <p:cNvPr id="4" name="Picture 3">
            <a:extLst>
              <a:ext uri="{FF2B5EF4-FFF2-40B4-BE49-F238E27FC236}">
                <a16:creationId xmlns:a16="http://schemas.microsoft.com/office/drawing/2014/main" xmlns="" id="{F5A951EA-62A4-9906-92E0-9C745C0A1E9F}"/>
              </a:ext>
            </a:extLst>
          </p:cNvPr>
          <p:cNvPicPr>
            <a:picLocks noChangeAspect="1"/>
          </p:cNvPicPr>
          <p:nvPr/>
        </p:nvPicPr>
        <p:blipFill>
          <a:blip r:embed="rId2" cstate="print"/>
          <a:stretch>
            <a:fillRect/>
          </a:stretch>
        </p:blipFill>
        <p:spPr>
          <a:xfrm>
            <a:off x="3804119" y="3855941"/>
            <a:ext cx="4583762" cy="2636934"/>
          </a:xfrm>
          <a:prstGeom prst="rect">
            <a:avLst/>
          </a:prstGeom>
        </p:spPr>
      </p:pic>
    </p:spTree>
    <p:extLst>
      <p:ext uri="{BB962C8B-B14F-4D97-AF65-F5344CB8AC3E}">
        <p14:creationId xmlns:p14="http://schemas.microsoft.com/office/powerpoint/2010/main" xmlns="" val="42212105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1805E9-EC42-EE51-260C-6FAD9597DB33}"/>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xmlns="" id="{CC65A8E7-B527-F9FB-2177-AABE8CD698A2}"/>
              </a:ext>
            </a:extLst>
          </p:cNvPr>
          <p:cNvSpPr>
            <a:spLocks noGrp="1"/>
          </p:cNvSpPr>
          <p:nvPr>
            <p:ph idx="1"/>
          </p:nvPr>
        </p:nvSpPr>
        <p:spPr/>
        <p:txBody>
          <a:bodyPr/>
          <a:lstStyle/>
          <a:p>
            <a:endParaRPr lang="en-IN"/>
          </a:p>
        </p:txBody>
      </p:sp>
      <p:pic>
        <p:nvPicPr>
          <p:cNvPr id="4" name="Picture 3">
            <a:extLst>
              <a:ext uri="{FF2B5EF4-FFF2-40B4-BE49-F238E27FC236}">
                <a16:creationId xmlns:a16="http://schemas.microsoft.com/office/drawing/2014/main" xmlns="" id="{F140BB9E-6F13-1CFA-01E7-DE3DC27E3AEC}"/>
              </a:ext>
            </a:extLst>
          </p:cNvPr>
          <p:cNvPicPr>
            <a:picLocks noChangeAspect="1"/>
          </p:cNvPicPr>
          <p:nvPr/>
        </p:nvPicPr>
        <p:blipFill>
          <a:blip r:embed="rId2" cstate="print"/>
          <a:stretch>
            <a:fillRect/>
          </a:stretch>
        </p:blipFill>
        <p:spPr>
          <a:xfrm>
            <a:off x="1381125" y="66715"/>
            <a:ext cx="8953500" cy="6724569"/>
          </a:xfrm>
          <a:prstGeom prst="rect">
            <a:avLst/>
          </a:prstGeom>
        </p:spPr>
      </p:pic>
    </p:spTree>
    <p:extLst>
      <p:ext uri="{BB962C8B-B14F-4D97-AF65-F5344CB8AC3E}">
        <p14:creationId xmlns:p14="http://schemas.microsoft.com/office/powerpoint/2010/main" xmlns="" val="20322604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AB90D9-4003-35D1-5478-134E1EAFC7F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xmlns="" id="{2FE64DE9-9BAC-69FA-CE53-30F6DA9F235E}"/>
              </a:ext>
            </a:extLst>
          </p:cNvPr>
          <p:cNvSpPr>
            <a:spLocks noGrp="1"/>
          </p:cNvSpPr>
          <p:nvPr>
            <p:ph idx="1"/>
          </p:nvPr>
        </p:nvSpPr>
        <p:spPr/>
        <p:txBody>
          <a:bodyPr/>
          <a:lstStyle/>
          <a:p>
            <a:endParaRPr lang="en-IN"/>
          </a:p>
        </p:txBody>
      </p:sp>
      <p:pic>
        <p:nvPicPr>
          <p:cNvPr id="4" name="Picture 3">
            <a:extLst>
              <a:ext uri="{FF2B5EF4-FFF2-40B4-BE49-F238E27FC236}">
                <a16:creationId xmlns:a16="http://schemas.microsoft.com/office/drawing/2014/main" xmlns="" id="{B9642FE0-CD4D-D602-8F33-FAC4357BE72D}"/>
              </a:ext>
            </a:extLst>
          </p:cNvPr>
          <p:cNvPicPr>
            <a:picLocks noChangeAspect="1"/>
          </p:cNvPicPr>
          <p:nvPr/>
        </p:nvPicPr>
        <p:blipFill>
          <a:blip r:embed="rId2" cstate="print"/>
          <a:stretch>
            <a:fillRect/>
          </a:stretch>
        </p:blipFill>
        <p:spPr>
          <a:xfrm>
            <a:off x="2103961" y="209550"/>
            <a:ext cx="8624697" cy="6438900"/>
          </a:xfrm>
          <a:prstGeom prst="rect">
            <a:avLst/>
          </a:prstGeom>
        </p:spPr>
      </p:pic>
    </p:spTree>
    <p:extLst>
      <p:ext uri="{BB962C8B-B14F-4D97-AF65-F5344CB8AC3E}">
        <p14:creationId xmlns:p14="http://schemas.microsoft.com/office/powerpoint/2010/main" xmlns="" val="2454243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12A941-2B1E-7BAD-9832-F1942AA163E8}"/>
              </a:ext>
            </a:extLst>
          </p:cNvPr>
          <p:cNvSpPr>
            <a:spLocks noGrp="1"/>
          </p:cNvSpPr>
          <p:nvPr>
            <p:ph type="title"/>
          </p:nvPr>
        </p:nvSpPr>
        <p:spPr/>
        <p:txBody>
          <a:bodyPr/>
          <a:lstStyle/>
          <a:p>
            <a:r>
              <a:rPr lang="en-US" i="1" dirty="0">
                <a:solidFill>
                  <a:srgbClr val="FF0000"/>
                </a:solidFill>
              </a:rPr>
              <a:t>DEFINITIONS</a:t>
            </a:r>
            <a:endParaRPr lang="en-IN" dirty="0">
              <a:solidFill>
                <a:srgbClr val="FF0000"/>
              </a:solidFill>
            </a:endParaRPr>
          </a:p>
        </p:txBody>
      </p:sp>
      <p:sp>
        <p:nvSpPr>
          <p:cNvPr id="3" name="Content Placeholder 2">
            <a:extLst>
              <a:ext uri="{FF2B5EF4-FFF2-40B4-BE49-F238E27FC236}">
                <a16:creationId xmlns:a16="http://schemas.microsoft.com/office/drawing/2014/main" xmlns="" id="{CDA433E7-08B7-DFB2-7CE1-A89E15B01475}"/>
              </a:ext>
            </a:extLst>
          </p:cNvPr>
          <p:cNvSpPr>
            <a:spLocks noGrp="1"/>
          </p:cNvSpPr>
          <p:nvPr>
            <p:ph idx="1"/>
          </p:nvPr>
        </p:nvSpPr>
        <p:spPr/>
        <p:txBody>
          <a:bodyPr/>
          <a:lstStyle/>
          <a:p>
            <a:pPr algn="just">
              <a:lnSpc>
                <a:spcPct val="150000"/>
              </a:lnSpc>
            </a:pPr>
            <a:r>
              <a:rPr lang="en-US" sz="2800" dirty="0"/>
              <a:t>Any Strand of Material </a:t>
            </a:r>
            <a:r>
              <a:rPr lang="en-US" sz="2800" dirty="0" err="1"/>
              <a:t>utilised</a:t>
            </a:r>
            <a:r>
              <a:rPr lang="en-US" sz="2800" dirty="0"/>
              <a:t> to ligate blood vessels or approximate Tissues .</a:t>
            </a:r>
          </a:p>
          <a:p>
            <a:pPr marL="0" indent="0" algn="just">
              <a:lnSpc>
                <a:spcPct val="150000"/>
              </a:lnSpc>
              <a:buNone/>
            </a:pPr>
            <a:r>
              <a:rPr lang="en-US" sz="2800" dirty="0"/>
              <a:t>                                                                               </a:t>
            </a:r>
            <a:r>
              <a:rPr lang="en-US" sz="2800" b="1" dirty="0">
                <a:solidFill>
                  <a:srgbClr val="92D050"/>
                </a:solidFill>
              </a:rPr>
              <a:t>(Silverstein L.H 1999)</a:t>
            </a:r>
          </a:p>
          <a:p>
            <a:pPr algn="just">
              <a:lnSpc>
                <a:spcPct val="150000"/>
              </a:lnSpc>
            </a:pPr>
            <a:r>
              <a:rPr lang="en-US" sz="2800" dirty="0"/>
              <a:t>Strand of material that is used to approximate tissues or to ligate blood vessels during the wound-healing period.</a:t>
            </a:r>
          </a:p>
          <a:p>
            <a:pPr marL="0" indent="0" algn="just">
              <a:lnSpc>
                <a:spcPct val="150000"/>
              </a:lnSpc>
              <a:buNone/>
            </a:pPr>
            <a:r>
              <a:rPr lang="en-US" sz="2800" dirty="0"/>
              <a:t>                                                       </a:t>
            </a:r>
            <a:r>
              <a:rPr lang="en-US" sz="2800" dirty="0">
                <a:solidFill>
                  <a:srgbClr val="92D050"/>
                </a:solidFill>
              </a:rPr>
              <a:t>                          </a:t>
            </a:r>
            <a:r>
              <a:rPr lang="en-US" sz="2800" b="1" dirty="0">
                <a:solidFill>
                  <a:srgbClr val="92D050"/>
                </a:solidFill>
              </a:rPr>
              <a:t>(Ratner et al. 2004)</a:t>
            </a:r>
          </a:p>
          <a:p>
            <a:endParaRPr lang="en-IN" dirty="0"/>
          </a:p>
        </p:txBody>
      </p:sp>
    </p:spTree>
    <p:extLst>
      <p:ext uri="{BB962C8B-B14F-4D97-AF65-F5344CB8AC3E}">
        <p14:creationId xmlns:p14="http://schemas.microsoft.com/office/powerpoint/2010/main" xmlns="" val="41478381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CBC95A-1A94-E2B7-B156-43381AD4891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xmlns="" id="{CFBDCE63-8657-FB3E-12E6-600CA9254C21}"/>
              </a:ext>
            </a:extLst>
          </p:cNvPr>
          <p:cNvSpPr>
            <a:spLocks noGrp="1"/>
          </p:cNvSpPr>
          <p:nvPr>
            <p:ph idx="1"/>
          </p:nvPr>
        </p:nvSpPr>
        <p:spPr/>
        <p:txBody>
          <a:bodyPr/>
          <a:lstStyle/>
          <a:p>
            <a:r>
              <a:rPr lang="en-US" sz="2800" dirty="0">
                <a:solidFill>
                  <a:srgbClr val="FFC000"/>
                </a:solidFill>
              </a:rPr>
              <a:t>According to its tip :</a:t>
            </a:r>
          </a:p>
          <a:p>
            <a:pPr marL="0" indent="0">
              <a:buNone/>
            </a:pPr>
            <a:r>
              <a:rPr lang="en-US" sz="2800" dirty="0"/>
              <a:t>  1.Triangular</a:t>
            </a:r>
          </a:p>
          <a:p>
            <a:pPr marL="0" indent="0">
              <a:buNone/>
            </a:pPr>
            <a:r>
              <a:rPr lang="en-US" sz="2800" dirty="0"/>
              <a:t>  2.Round </a:t>
            </a:r>
          </a:p>
          <a:p>
            <a:pPr marL="0" indent="0">
              <a:buNone/>
            </a:pPr>
            <a:r>
              <a:rPr lang="en-US" sz="2800" dirty="0"/>
              <a:t>  3.Blunt</a:t>
            </a:r>
            <a:endParaRPr lang="en-US" sz="2800" dirty="0">
              <a:solidFill>
                <a:srgbClr val="FFC000"/>
              </a:solidFill>
            </a:endParaRPr>
          </a:p>
          <a:p>
            <a:endParaRPr lang="en-IN" dirty="0"/>
          </a:p>
        </p:txBody>
      </p:sp>
      <p:pic>
        <p:nvPicPr>
          <p:cNvPr id="4" name="Picture 3">
            <a:extLst>
              <a:ext uri="{FF2B5EF4-FFF2-40B4-BE49-F238E27FC236}">
                <a16:creationId xmlns:a16="http://schemas.microsoft.com/office/drawing/2014/main" xmlns="" id="{3D5B5C9E-64C0-F776-E9C8-889EC6CA7CDF}"/>
              </a:ext>
            </a:extLst>
          </p:cNvPr>
          <p:cNvPicPr>
            <a:picLocks noChangeAspect="1"/>
          </p:cNvPicPr>
          <p:nvPr/>
        </p:nvPicPr>
        <p:blipFill>
          <a:blip r:embed="rId2" cstate="print"/>
          <a:stretch>
            <a:fillRect/>
          </a:stretch>
        </p:blipFill>
        <p:spPr>
          <a:xfrm>
            <a:off x="4764054" y="1690688"/>
            <a:ext cx="4467225" cy="2333625"/>
          </a:xfrm>
          <a:prstGeom prst="rect">
            <a:avLst/>
          </a:prstGeom>
        </p:spPr>
      </p:pic>
    </p:spTree>
    <p:extLst>
      <p:ext uri="{BB962C8B-B14F-4D97-AF65-F5344CB8AC3E}">
        <p14:creationId xmlns:p14="http://schemas.microsoft.com/office/powerpoint/2010/main" xmlns="" val="5920344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DFE694-B9B1-B31B-91FA-CD2EA2094A03}"/>
              </a:ext>
            </a:extLst>
          </p:cNvPr>
          <p:cNvSpPr>
            <a:spLocks noGrp="1"/>
          </p:cNvSpPr>
          <p:nvPr>
            <p:ph type="title"/>
          </p:nvPr>
        </p:nvSpPr>
        <p:spPr/>
        <p:txBody>
          <a:bodyPr/>
          <a:lstStyle/>
          <a:p>
            <a:r>
              <a:rPr lang="en-US" dirty="0">
                <a:solidFill>
                  <a:srgbClr val="FF0000"/>
                </a:solidFill>
              </a:rPr>
              <a:t>PRINCIPLES OF SUTURING</a:t>
            </a:r>
            <a:endParaRPr lang="en-IN" dirty="0">
              <a:solidFill>
                <a:srgbClr val="FF0000"/>
              </a:solidFill>
            </a:endParaRPr>
          </a:p>
        </p:txBody>
      </p:sp>
      <p:sp>
        <p:nvSpPr>
          <p:cNvPr id="3" name="Content Placeholder 2">
            <a:extLst>
              <a:ext uri="{FF2B5EF4-FFF2-40B4-BE49-F238E27FC236}">
                <a16:creationId xmlns:a16="http://schemas.microsoft.com/office/drawing/2014/main" xmlns="" id="{A80E1C08-B18C-33F3-66F6-BDD5350FE8BF}"/>
              </a:ext>
            </a:extLst>
          </p:cNvPr>
          <p:cNvSpPr>
            <a:spLocks noGrp="1"/>
          </p:cNvSpPr>
          <p:nvPr>
            <p:ph idx="1"/>
          </p:nvPr>
        </p:nvSpPr>
        <p:spPr/>
        <p:txBody>
          <a:bodyPr/>
          <a:lstStyle/>
          <a:p>
            <a:pPr marL="0" indent="0" algn="just">
              <a:lnSpc>
                <a:spcPct val="150000"/>
              </a:lnSpc>
              <a:buNone/>
            </a:pPr>
            <a:r>
              <a:rPr lang="en-US" sz="2800" dirty="0"/>
              <a:t>1.Needle grasped at 1/4th to half the distance from eye. </a:t>
            </a:r>
          </a:p>
          <a:p>
            <a:pPr marL="0" indent="0" algn="just">
              <a:lnSpc>
                <a:spcPct val="150000"/>
              </a:lnSpc>
              <a:buNone/>
            </a:pPr>
            <a:r>
              <a:rPr lang="en-US" sz="2800" dirty="0"/>
              <a:t>2.Needle should enter perpendicular to tissue surface </a:t>
            </a:r>
          </a:p>
          <a:p>
            <a:pPr marL="0" indent="0" algn="just">
              <a:lnSpc>
                <a:spcPct val="150000"/>
              </a:lnSpc>
              <a:buNone/>
            </a:pPr>
            <a:r>
              <a:rPr lang="en-US" sz="2800" dirty="0"/>
              <a:t>3.Needle passed along its curve </a:t>
            </a:r>
          </a:p>
          <a:p>
            <a:pPr marL="0" indent="0" algn="just">
              <a:lnSpc>
                <a:spcPct val="150000"/>
              </a:lnSpc>
              <a:buNone/>
            </a:pPr>
            <a:r>
              <a:rPr lang="en-US" sz="2800" dirty="0"/>
              <a:t>4.The bite should be equal on both sides of the wound margin and the point of the entry of the needle should be closer to the wound edge than its point of exit on the deep surface</a:t>
            </a:r>
          </a:p>
          <a:p>
            <a:endParaRPr lang="en-IN" dirty="0"/>
          </a:p>
        </p:txBody>
      </p:sp>
    </p:spTree>
    <p:extLst>
      <p:ext uri="{BB962C8B-B14F-4D97-AF65-F5344CB8AC3E}">
        <p14:creationId xmlns:p14="http://schemas.microsoft.com/office/powerpoint/2010/main" xmlns="" val="20093661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EA14A5-A7D9-79E1-30E1-EF883276C5E2}"/>
              </a:ext>
            </a:extLst>
          </p:cNvPr>
          <p:cNvSpPr>
            <a:spLocks noGrp="1"/>
          </p:cNvSpPr>
          <p:nvPr>
            <p:ph type="title"/>
          </p:nvPr>
        </p:nvSpPr>
        <p:spPr/>
        <p:txBody>
          <a:bodyPr/>
          <a:lstStyle/>
          <a:p>
            <a:r>
              <a:rPr lang="en-US" dirty="0">
                <a:solidFill>
                  <a:srgbClr val="FF0000"/>
                </a:solidFill>
              </a:rPr>
              <a:t>Suture knots</a:t>
            </a:r>
            <a:endParaRPr lang="en-IN" dirty="0">
              <a:solidFill>
                <a:srgbClr val="FF0000"/>
              </a:solidFill>
            </a:endParaRPr>
          </a:p>
        </p:txBody>
      </p:sp>
      <p:sp>
        <p:nvSpPr>
          <p:cNvPr id="3" name="Content Placeholder 2">
            <a:extLst>
              <a:ext uri="{FF2B5EF4-FFF2-40B4-BE49-F238E27FC236}">
                <a16:creationId xmlns:a16="http://schemas.microsoft.com/office/drawing/2014/main" xmlns="" id="{FEC00BFA-C270-D8BB-89D2-C4813E4F886D}"/>
              </a:ext>
            </a:extLst>
          </p:cNvPr>
          <p:cNvSpPr>
            <a:spLocks noGrp="1"/>
          </p:cNvSpPr>
          <p:nvPr>
            <p:ph idx="1"/>
          </p:nvPr>
        </p:nvSpPr>
        <p:spPr/>
        <p:txBody>
          <a:bodyPr>
            <a:normAutofit fontScale="92500"/>
          </a:bodyPr>
          <a:lstStyle/>
          <a:p>
            <a:pPr algn="just">
              <a:lnSpc>
                <a:spcPct val="150000"/>
              </a:lnSpc>
            </a:pPr>
            <a:r>
              <a:rPr lang="en-US" dirty="0"/>
              <a:t>Surgical knot tying is an important component of the art of suturing. There are primarily four types of knots used, </a:t>
            </a:r>
          </a:p>
          <a:p>
            <a:pPr algn="just">
              <a:lnSpc>
                <a:spcPct val="150000"/>
              </a:lnSpc>
            </a:pPr>
            <a:r>
              <a:rPr lang="en-US" dirty="0"/>
              <a:t>Square knot: Two single ties in opposite direction</a:t>
            </a:r>
          </a:p>
          <a:p>
            <a:pPr algn="just">
              <a:lnSpc>
                <a:spcPct val="150000"/>
              </a:lnSpc>
            </a:pPr>
            <a:r>
              <a:rPr lang="en-US" dirty="0"/>
              <a:t>Granny's knot: Two or three ties in the same direction.</a:t>
            </a:r>
          </a:p>
          <a:p>
            <a:pPr algn="just">
              <a:lnSpc>
                <a:spcPct val="150000"/>
              </a:lnSpc>
            </a:pPr>
            <a:r>
              <a:rPr lang="en-US" dirty="0"/>
              <a:t>Surgeon's knot 2-1: Two ties in one direction and third in </a:t>
            </a:r>
            <a:r>
              <a:rPr lang="en-US" dirty="0" err="1"/>
              <a:t>theopposite</a:t>
            </a:r>
            <a:r>
              <a:rPr lang="en-US" dirty="0"/>
              <a:t>.</a:t>
            </a:r>
          </a:p>
          <a:p>
            <a:pPr algn="just">
              <a:lnSpc>
                <a:spcPct val="150000"/>
              </a:lnSpc>
            </a:pPr>
            <a:r>
              <a:rPr lang="en-US" dirty="0"/>
              <a:t>Surgeon's knot 2-2: Two tie in one direction and two </a:t>
            </a:r>
            <a:r>
              <a:rPr lang="en-US" dirty="0" err="1"/>
              <a:t>inopposite</a:t>
            </a:r>
            <a:r>
              <a:rPr lang="en-US" dirty="0"/>
              <a:t> direction</a:t>
            </a:r>
            <a:endParaRPr lang="en-IN" dirty="0"/>
          </a:p>
        </p:txBody>
      </p:sp>
    </p:spTree>
    <p:extLst>
      <p:ext uri="{BB962C8B-B14F-4D97-AF65-F5344CB8AC3E}">
        <p14:creationId xmlns:p14="http://schemas.microsoft.com/office/powerpoint/2010/main" xmlns="" val="30448695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3A3848-2BB8-4875-747B-744FF983757A}"/>
              </a:ext>
            </a:extLst>
          </p:cNvPr>
          <p:cNvSpPr>
            <a:spLocks noGrp="1"/>
          </p:cNvSpPr>
          <p:nvPr>
            <p:ph type="title"/>
          </p:nvPr>
        </p:nvSpPr>
        <p:spPr/>
        <p:txBody>
          <a:bodyPr/>
          <a:lstStyle/>
          <a:p>
            <a:r>
              <a:rPr lang="en-IN" dirty="0">
                <a:solidFill>
                  <a:srgbClr val="FF0000"/>
                </a:solidFill>
              </a:rPr>
              <a:t>Summery </a:t>
            </a:r>
          </a:p>
        </p:txBody>
      </p:sp>
      <p:sp>
        <p:nvSpPr>
          <p:cNvPr id="3" name="Content Placeholder 2">
            <a:extLst>
              <a:ext uri="{FF2B5EF4-FFF2-40B4-BE49-F238E27FC236}">
                <a16:creationId xmlns:a16="http://schemas.microsoft.com/office/drawing/2014/main" xmlns="" id="{430E3B0C-CFAE-1B29-ED24-C814B576673D}"/>
              </a:ext>
            </a:extLst>
          </p:cNvPr>
          <p:cNvSpPr>
            <a:spLocks noGrp="1"/>
          </p:cNvSpPr>
          <p:nvPr>
            <p:ph idx="1"/>
          </p:nvPr>
        </p:nvSpPr>
        <p:spPr/>
        <p:txBody>
          <a:bodyPr/>
          <a:lstStyle/>
          <a:p>
            <a:pPr algn="just">
              <a:lnSpc>
                <a:spcPct val="150000"/>
              </a:lnSpc>
            </a:pPr>
            <a:r>
              <a:rPr lang="en-US" b="0" i="0" dirty="0">
                <a:solidFill>
                  <a:srgbClr val="202124"/>
                </a:solidFill>
                <a:effectLst/>
                <a:latin typeface="Calibri" panose="020F0502020204030204" pitchFamily="34" charset="0"/>
                <a:cs typeface="Calibri" panose="020F0502020204030204" pitchFamily="34" charset="0"/>
              </a:rPr>
              <a:t>Suture material and technique of closure does not influence wound outcome in patients of peritonitis except for a significantly lower incidence of sinus formation when non-absorbable sutures are used</a:t>
            </a:r>
            <a:endParaRPr lang="en-IN"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8770095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58ACC3-7535-78C6-82B3-827787FF3A3E}"/>
              </a:ext>
            </a:extLst>
          </p:cNvPr>
          <p:cNvSpPr>
            <a:spLocks noGrp="1"/>
          </p:cNvSpPr>
          <p:nvPr>
            <p:ph type="title"/>
          </p:nvPr>
        </p:nvSpPr>
        <p:spPr/>
        <p:txBody>
          <a:bodyPr/>
          <a:lstStyle/>
          <a:p>
            <a:r>
              <a:rPr lang="en-IN" dirty="0">
                <a:solidFill>
                  <a:srgbClr val="FF0000"/>
                </a:solidFill>
              </a:rPr>
              <a:t>References </a:t>
            </a:r>
          </a:p>
        </p:txBody>
      </p:sp>
      <p:sp>
        <p:nvSpPr>
          <p:cNvPr id="3" name="Content Placeholder 2">
            <a:extLst>
              <a:ext uri="{FF2B5EF4-FFF2-40B4-BE49-F238E27FC236}">
                <a16:creationId xmlns:a16="http://schemas.microsoft.com/office/drawing/2014/main" xmlns="" id="{7B3DFA36-96FD-A4B0-07A1-37AA04AC0D93}"/>
              </a:ext>
            </a:extLst>
          </p:cNvPr>
          <p:cNvSpPr>
            <a:spLocks noGrp="1"/>
          </p:cNvSpPr>
          <p:nvPr>
            <p:ph idx="1"/>
          </p:nvPr>
        </p:nvSpPr>
        <p:spPr/>
        <p:txBody>
          <a:bodyPr/>
          <a:lstStyle/>
          <a:p>
            <a:pPr algn="just"/>
            <a:r>
              <a:rPr lang="en-US" sz="2800" dirty="0"/>
              <a:t>Newman MG, Takei HH, </a:t>
            </a:r>
            <a:r>
              <a:rPr lang="en-US" sz="2800" dirty="0" err="1"/>
              <a:t>Klokkevold</a:t>
            </a:r>
            <a:r>
              <a:rPr lang="en-US" sz="2800" dirty="0"/>
              <a:t> PR, Carranza FA. Carranza’s clinical periodontology, 10th ed. Saunders Elsevier; 2007.</a:t>
            </a:r>
          </a:p>
          <a:p>
            <a:pPr algn="just"/>
            <a:r>
              <a:rPr lang="en-US" sz="2800" dirty="0" err="1"/>
              <a:t>Lindhe</a:t>
            </a:r>
            <a:r>
              <a:rPr lang="en-US" sz="2800" dirty="0"/>
              <a:t> J, Lang NP and </a:t>
            </a:r>
            <a:r>
              <a:rPr lang="en-US" sz="2800" dirty="0" err="1"/>
              <a:t>Karring</a:t>
            </a:r>
            <a:r>
              <a:rPr lang="en-US" sz="2800" dirty="0"/>
              <a:t> T. Clinical Periodontology and Implant Dentistry. 6th ed. Oxford (UK): Blackwell Publishing Ltd.; 2015.</a:t>
            </a:r>
          </a:p>
          <a:p>
            <a:pPr algn="just"/>
            <a:r>
              <a:rPr lang="en-US" sz="2800" dirty="0"/>
              <a:t>Newman MG, Takei HH, </a:t>
            </a:r>
            <a:r>
              <a:rPr lang="en-US" sz="2800" dirty="0" err="1"/>
              <a:t>Klokkevold</a:t>
            </a:r>
            <a:r>
              <a:rPr lang="en-US" sz="2800" dirty="0"/>
              <a:t> PR, Carranza FA. Carranza’s clinical periodontology, 13th ed. Saunders Elsevier; 2018.</a:t>
            </a:r>
          </a:p>
          <a:p>
            <a:endParaRPr lang="en-IN" dirty="0"/>
          </a:p>
        </p:txBody>
      </p:sp>
    </p:spTree>
    <p:extLst>
      <p:ext uri="{BB962C8B-B14F-4D97-AF65-F5344CB8AC3E}">
        <p14:creationId xmlns:p14="http://schemas.microsoft.com/office/powerpoint/2010/main" xmlns="" val="2214561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DE0E4A-C141-CBC1-4DFC-F0EDE3A75ED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xmlns="" id="{A2EAE946-BACC-04E4-7750-FBC466B5A51E}"/>
              </a:ext>
            </a:extLst>
          </p:cNvPr>
          <p:cNvSpPr>
            <a:spLocks noGrp="1"/>
          </p:cNvSpPr>
          <p:nvPr>
            <p:ph idx="1"/>
          </p:nvPr>
        </p:nvSpPr>
        <p:spPr/>
        <p:txBody>
          <a:bodyPr>
            <a:normAutofit/>
          </a:bodyPr>
          <a:lstStyle/>
          <a:p>
            <a:pPr algn="just">
              <a:lnSpc>
                <a:spcPct val="150000"/>
              </a:lnSpc>
            </a:pPr>
            <a:r>
              <a:rPr lang="en-US" sz="2800" dirty="0"/>
              <a:t>Suture is a stitch/series of Stiches made to secure apposition of the edges of a surgical/traumatic wound.</a:t>
            </a:r>
          </a:p>
          <a:p>
            <a:pPr marL="0" indent="0" algn="just">
              <a:lnSpc>
                <a:spcPct val="150000"/>
              </a:lnSpc>
              <a:buNone/>
            </a:pPr>
            <a:r>
              <a:rPr lang="en-US" sz="2800" dirty="0"/>
              <a:t>                                                                                             </a:t>
            </a:r>
            <a:r>
              <a:rPr lang="en-US" sz="2800" b="1" dirty="0">
                <a:solidFill>
                  <a:srgbClr val="92D050"/>
                </a:solidFill>
              </a:rPr>
              <a:t>(Wilkins)</a:t>
            </a:r>
            <a:r>
              <a:rPr lang="en-US" sz="2800" dirty="0"/>
              <a:t>                                                                                       </a:t>
            </a:r>
          </a:p>
          <a:p>
            <a:pPr algn="just">
              <a:lnSpc>
                <a:spcPct val="150000"/>
              </a:lnSpc>
            </a:pPr>
            <a:r>
              <a:rPr lang="en-US" sz="2800" dirty="0"/>
              <a:t>A stitch or row of stitches holding together the edges of a wound or surgical incision.</a:t>
            </a:r>
          </a:p>
          <a:p>
            <a:pPr marL="0" indent="0" algn="just">
              <a:lnSpc>
                <a:spcPct val="150000"/>
              </a:lnSpc>
              <a:buNone/>
            </a:pPr>
            <a:r>
              <a:rPr lang="en-US" sz="2800" b="1" dirty="0">
                <a:solidFill>
                  <a:srgbClr val="FF0000"/>
                </a:solidFill>
              </a:rPr>
              <a:t>                                                                                         </a:t>
            </a:r>
            <a:r>
              <a:rPr lang="en-US" sz="2800" b="1" dirty="0">
                <a:solidFill>
                  <a:srgbClr val="92D050"/>
                </a:solidFill>
              </a:rPr>
              <a:t>(Oxford Dictionary)</a:t>
            </a:r>
          </a:p>
          <a:p>
            <a:endParaRPr lang="en-IN" dirty="0"/>
          </a:p>
        </p:txBody>
      </p:sp>
    </p:spTree>
    <p:extLst>
      <p:ext uri="{BB962C8B-B14F-4D97-AF65-F5344CB8AC3E}">
        <p14:creationId xmlns:p14="http://schemas.microsoft.com/office/powerpoint/2010/main" xmlns="" val="2267048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F29671-06E3-BFED-5DE9-FBEA174321AE}"/>
              </a:ext>
            </a:extLst>
          </p:cNvPr>
          <p:cNvSpPr>
            <a:spLocks noGrp="1"/>
          </p:cNvSpPr>
          <p:nvPr>
            <p:ph type="title"/>
          </p:nvPr>
        </p:nvSpPr>
        <p:spPr/>
        <p:txBody>
          <a:bodyPr/>
          <a:lstStyle/>
          <a:p>
            <a:r>
              <a:rPr lang="en-US" i="1" dirty="0">
                <a:solidFill>
                  <a:srgbClr val="FF0000"/>
                </a:solidFill>
              </a:rPr>
              <a:t>HISTORY</a:t>
            </a:r>
            <a:endParaRPr lang="en-IN" dirty="0">
              <a:solidFill>
                <a:srgbClr val="FF0000"/>
              </a:solidFill>
            </a:endParaRPr>
          </a:p>
        </p:txBody>
      </p:sp>
      <p:sp>
        <p:nvSpPr>
          <p:cNvPr id="3" name="Content Placeholder 2">
            <a:extLst>
              <a:ext uri="{FF2B5EF4-FFF2-40B4-BE49-F238E27FC236}">
                <a16:creationId xmlns:a16="http://schemas.microsoft.com/office/drawing/2014/main" xmlns="" id="{EA84AE28-AB7C-F1BD-D78F-C7370A383EEB}"/>
              </a:ext>
            </a:extLst>
          </p:cNvPr>
          <p:cNvSpPr>
            <a:spLocks noGrp="1"/>
          </p:cNvSpPr>
          <p:nvPr>
            <p:ph idx="1"/>
          </p:nvPr>
        </p:nvSpPr>
        <p:spPr/>
        <p:txBody>
          <a:bodyPr>
            <a:normAutofit/>
          </a:bodyPr>
          <a:lstStyle/>
          <a:p>
            <a:pPr algn="just"/>
            <a:r>
              <a:rPr lang="en-US" sz="2800" dirty="0"/>
              <a:t>The earliest use of suture has been reported in </a:t>
            </a:r>
            <a:r>
              <a:rPr lang="en-US" sz="2800" dirty="0">
                <a:solidFill>
                  <a:srgbClr val="00B050"/>
                </a:solidFill>
              </a:rPr>
              <a:t>ancient Egypt(From past 3000 BC)</a:t>
            </a:r>
            <a:r>
              <a:rPr lang="en-US" sz="2800" dirty="0">
                <a:solidFill>
                  <a:schemeClr val="tx1"/>
                </a:solidFill>
              </a:rPr>
              <a:t>.</a:t>
            </a:r>
          </a:p>
          <a:p>
            <a:pPr algn="just"/>
            <a:r>
              <a:rPr lang="en-US" sz="2800" dirty="0"/>
              <a:t>Between </a:t>
            </a:r>
            <a:r>
              <a:rPr lang="en-US" sz="2800" dirty="0">
                <a:solidFill>
                  <a:srgbClr val="00B050"/>
                </a:solidFill>
              </a:rPr>
              <a:t>500-100 BC.  </a:t>
            </a:r>
            <a:r>
              <a:rPr lang="en-US" sz="2800" dirty="0"/>
              <a:t>, oldest physical evidence of surgical suture has been reported as several mummies in Egypt were found who had been sutured</a:t>
            </a:r>
            <a:r>
              <a:rPr lang="en-US" dirty="0"/>
              <a:t>.</a:t>
            </a:r>
          </a:p>
          <a:p>
            <a:pPr algn="just"/>
            <a:r>
              <a:rPr lang="en-US" sz="2800" dirty="0"/>
              <a:t>In </a:t>
            </a:r>
            <a:r>
              <a:rPr lang="en-US" sz="2800" dirty="0">
                <a:solidFill>
                  <a:srgbClr val="00B050"/>
                </a:solidFill>
              </a:rPr>
              <a:t>400 BC HIPPOCRITES </a:t>
            </a:r>
            <a:r>
              <a:rPr lang="en-US" sz="2800" dirty="0"/>
              <a:t>first used the term </a:t>
            </a:r>
            <a:r>
              <a:rPr lang="en-US" sz="2800" dirty="0">
                <a:solidFill>
                  <a:srgbClr val="00B050"/>
                </a:solidFill>
              </a:rPr>
              <a:t>‘suture</a:t>
            </a:r>
            <a:r>
              <a:rPr lang="en-US" sz="2800" dirty="0"/>
              <a:t>’ which means  to </a:t>
            </a:r>
            <a:r>
              <a:rPr lang="en-US" sz="2800" dirty="0">
                <a:solidFill>
                  <a:srgbClr val="00B050"/>
                </a:solidFill>
              </a:rPr>
              <a:t>‘sew’.</a:t>
            </a:r>
          </a:p>
          <a:p>
            <a:pPr algn="just"/>
            <a:r>
              <a:rPr lang="en-US" sz="2800" dirty="0"/>
              <a:t>East African tribes ligated blood vessels with tendons and closed wounds with acacia </a:t>
            </a:r>
            <a:r>
              <a:rPr lang="en-US" sz="2800" dirty="0" err="1"/>
              <a:t>throns</a:t>
            </a:r>
            <a:r>
              <a:rPr lang="en-US" sz="2800" dirty="0"/>
              <a:t>.</a:t>
            </a:r>
          </a:p>
          <a:p>
            <a:endParaRPr lang="en-IN" dirty="0"/>
          </a:p>
        </p:txBody>
      </p:sp>
    </p:spTree>
    <p:extLst>
      <p:ext uri="{BB962C8B-B14F-4D97-AF65-F5344CB8AC3E}">
        <p14:creationId xmlns:p14="http://schemas.microsoft.com/office/powerpoint/2010/main" xmlns="" val="3801633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F09128-3CD3-6017-16FA-2AC8416A306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xmlns="" id="{D36B6DAB-390C-4C48-856D-A3CFBA5D91CF}"/>
              </a:ext>
            </a:extLst>
          </p:cNvPr>
          <p:cNvSpPr>
            <a:spLocks noGrp="1"/>
          </p:cNvSpPr>
          <p:nvPr>
            <p:ph idx="1"/>
          </p:nvPr>
        </p:nvSpPr>
        <p:spPr/>
        <p:txBody>
          <a:bodyPr/>
          <a:lstStyle/>
          <a:p>
            <a:pPr algn="just"/>
            <a:r>
              <a:rPr lang="en-US" sz="2800" dirty="0"/>
              <a:t>In 500 BC. , the Indian physician </a:t>
            </a:r>
            <a:r>
              <a:rPr lang="en-US" sz="2800" dirty="0" err="1">
                <a:solidFill>
                  <a:srgbClr val="00B050"/>
                </a:solidFill>
              </a:rPr>
              <a:t>Sushruta</a:t>
            </a:r>
            <a:r>
              <a:rPr lang="en-US" sz="2800" dirty="0">
                <a:solidFill>
                  <a:srgbClr val="FFFF00"/>
                </a:solidFill>
              </a:rPr>
              <a:t> </a:t>
            </a:r>
            <a:r>
              <a:rPr lang="en-US" sz="2800" dirty="0"/>
              <a:t>gave</a:t>
            </a:r>
            <a:r>
              <a:rPr lang="en-US" sz="2800" dirty="0">
                <a:solidFill>
                  <a:srgbClr val="FFFF00"/>
                </a:solidFill>
              </a:rPr>
              <a:t> </a:t>
            </a:r>
            <a:r>
              <a:rPr lang="en-US" sz="2800" dirty="0"/>
              <a:t> the first detailed description of a wound suture and suture materials. </a:t>
            </a:r>
          </a:p>
          <a:p>
            <a:pPr algn="just"/>
            <a:r>
              <a:rPr lang="en-US" sz="2800" dirty="0"/>
              <a:t>Galen, (the physician to Roman gladiators) in the second century A.D. used silk for hemostasis.</a:t>
            </a:r>
          </a:p>
          <a:p>
            <a:pPr algn="just"/>
            <a:r>
              <a:rPr lang="en-US" sz="2800" dirty="0">
                <a:solidFill>
                  <a:srgbClr val="00B050"/>
                </a:solidFill>
              </a:rPr>
              <a:t>Andreas Vesalius </a:t>
            </a:r>
            <a:r>
              <a:rPr lang="en-US" sz="2800" dirty="0"/>
              <a:t>first advocated the suture of all fresh wounds as well as severed tendon and nerves.</a:t>
            </a:r>
          </a:p>
          <a:p>
            <a:pPr algn="just"/>
            <a:r>
              <a:rPr lang="en-US" sz="2800" b="1" dirty="0">
                <a:solidFill>
                  <a:srgbClr val="00B050"/>
                </a:solidFill>
              </a:rPr>
              <a:t>Joseph Lister (1867) </a:t>
            </a:r>
          </a:p>
          <a:p>
            <a:pPr algn="just"/>
            <a:r>
              <a:rPr lang="en-US" sz="2800" dirty="0"/>
              <a:t>Discovered that bacteria present in suture strands cause wound infection. He disinfected silk sutures with carbolic acid.</a:t>
            </a:r>
          </a:p>
          <a:p>
            <a:endParaRPr lang="en-IN" dirty="0"/>
          </a:p>
        </p:txBody>
      </p:sp>
    </p:spTree>
    <p:extLst>
      <p:ext uri="{BB962C8B-B14F-4D97-AF65-F5344CB8AC3E}">
        <p14:creationId xmlns:p14="http://schemas.microsoft.com/office/powerpoint/2010/main" xmlns="" val="1266661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863098-4726-64FE-13EA-DF9AFFDCB2AD}"/>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xmlns="" id="{C5B6A871-9653-364D-257D-3C0E1E33A882}"/>
              </a:ext>
            </a:extLst>
          </p:cNvPr>
          <p:cNvSpPr>
            <a:spLocks noGrp="1"/>
          </p:cNvSpPr>
          <p:nvPr>
            <p:ph idx="1"/>
          </p:nvPr>
        </p:nvSpPr>
        <p:spPr/>
        <p:txBody>
          <a:bodyPr>
            <a:normAutofit/>
          </a:bodyPr>
          <a:lstStyle/>
          <a:p>
            <a:pPr algn="just"/>
            <a:r>
              <a:rPr lang="en-US" sz="2800" dirty="0">
                <a:solidFill>
                  <a:srgbClr val="00B050"/>
                </a:solidFill>
              </a:rPr>
              <a:t>In 1869, Lister </a:t>
            </a:r>
            <a:r>
              <a:rPr lang="en-US" sz="2800" dirty="0"/>
              <a:t>changed to ‘catgut’ suture, which was being widely used in Germany due to its absorbability. The trials showed great reduction in infection rates.</a:t>
            </a:r>
          </a:p>
          <a:p>
            <a:pPr algn="just"/>
            <a:r>
              <a:rPr lang="en-US" sz="2800" dirty="0"/>
              <a:t>During 10</a:t>
            </a:r>
            <a:r>
              <a:rPr lang="en-US" sz="2800" baseline="30000" dirty="0"/>
              <a:t>th</a:t>
            </a:r>
            <a:r>
              <a:rPr lang="en-US" sz="2800" dirty="0"/>
              <a:t> century CATGUT was manufactured by harvesting it from sheep intestine.</a:t>
            </a:r>
          </a:p>
          <a:p>
            <a:pPr algn="just"/>
            <a:r>
              <a:rPr lang="en-US" sz="2800" dirty="0"/>
              <a:t>Till 1930 , catgut was the staple absorbable suture material &amp; silk and cotton were non-absorbable suture materials.</a:t>
            </a:r>
          </a:p>
          <a:p>
            <a:pPr algn="just"/>
            <a:r>
              <a:rPr lang="en-US" sz="2800" dirty="0"/>
              <a:t>Advancements in suture materials took place after the introduction of nylon in 1938 and polyester around the same time.</a:t>
            </a:r>
          </a:p>
          <a:p>
            <a:endParaRPr lang="en-IN" dirty="0"/>
          </a:p>
        </p:txBody>
      </p:sp>
    </p:spTree>
    <p:extLst>
      <p:ext uri="{BB962C8B-B14F-4D97-AF65-F5344CB8AC3E}">
        <p14:creationId xmlns:p14="http://schemas.microsoft.com/office/powerpoint/2010/main" xmlns="" val="2792697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61B004-0A3D-A9BD-6DC0-A2878AEC96E1}"/>
              </a:ext>
            </a:extLst>
          </p:cNvPr>
          <p:cNvSpPr>
            <a:spLocks noGrp="1"/>
          </p:cNvSpPr>
          <p:nvPr>
            <p:ph type="title"/>
          </p:nvPr>
        </p:nvSpPr>
        <p:spPr/>
        <p:txBody>
          <a:bodyPr/>
          <a:lstStyle/>
          <a:p>
            <a:r>
              <a:rPr lang="en-US" i="1" dirty="0">
                <a:solidFill>
                  <a:srgbClr val="FF0000"/>
                </a:solidFill>
              </a:rPr>
              <a:t>GOALS OF SUTURING</a:t>
            </a:r>
            <a:endParaRPr lang="en-IN" dirty="0">
              <a:solidFill>
                <a:srgbClr val="FF0000"/>
              </a:solidFill>
            </a:endParaRPr>
          </a:p>
        </p:txBody>
      </p:sp>
      <p:sp>
        <p:nvSpPr>
          <p:cNvPr id="3" name="Content Placeholder 2">
            <a:extLst>
              <a:ext uri="{FF2B5EF4-FFF2-40B4-BE49-F238E27FC236}">
                <a16:creationId xmlns:a16="http://schemas.microsoft.com/office/drawing/2014/main" xmlns="" id="{C360EA87-7DFD-5CEE-B56B-0672F5503B9A}"/>
              </a:ext>
            </a:extLst>
          </p:cNvPr>
          <p:cNvSpPr>
            <a:spLocks noGrp="1"/>
          </p:cNvSpPr>
          <p:nvPr>
            <p:ph idx="1"/>
          </p:nvPr>
        </p:nvSpPr>
        <p:spPr/>
        <p:txBody>
          <a:bodyPr/>
          <a:lstStyle/>
          <a:p>
            <a:pPr marL="457200" indent="-457200" algn="just">
              <a:buFont typeface="+mj-lt"/>
              <a:buAutoNum type="arabicPeriod"/>
            </a:pPr>
            <a:r>
              <a:rPr lang="en-US" sz="2800" dirty="0"/>
              <a:t>Provide an adequate tension of wound closure without dead space but loose enough to obviate tissue ischemia and necrosis. </a:t>
            </a:r>
          </a:p>
          <a:p>
            <a:pPr marL="457200" indent="-457200" algn="just">
              <a:buFont typeface="+mj-lt"/>
              <a:buAutoNum type="arabicPeriod"/>
            </a:pPr>
            <a:r>
              <a:rPr lang="en-US" sz="2800" dirty="0"/>
              <a:t>Maintain hemostasis. </a:t>
            </a:r>
          </a:p>
          <a:p>
            <a:pPr marL="457200" indent="-457200" algn="just">
              <a:buFont typeface="+mj-lt"/>
              <a:buAutoNum type="arabicPeriod"/>
            </a:pPr>
            <a:r>
              <a:rPr lang="en-US" sz="2800" dirty="0"/>
              <a:t>Permit primary intention healing.</a:t>
            </a:r>
          </a:p>
          <a:p>
            <a:pPr marL="457200" indent="-457200" algn="just">
              <a:buFont typeface="+mj-lt"/>
              <a:buAutoNum type="arabicPeriod"/>
            </a:pPr>
            <a:r>
              <a:rPr lang="en-US" sz="2800" dirty="0"/>
              <a:t>Provide support for tissue margins until they have healed and the support is no longer needed. </a:t>
            </a:r>
          </a:p>
          <a:p>
            <a:pPr marL="457200" indent="-457200" algn="just">
              <a:buFont typeface="+mj-lt"/>
              <a:buAutoNum type="arabicPeriod"/>
            </a:pPr>
            <a:r>
              <a:rPr lang="en-US" sz="2800" dirty="0"/>
              <a:t>Reduce postoperative pain. </a:t>
            </a:r>
          </a:p>
          <a:p>
            <a:pPr marL="457200" indent="-457200" algn="just">
              <a:buFont typeface="+mj-lt"/>
              <a:buAutoNum type="arabicPeriod"/>
            </a:pPr>
            <a:r>
              <a:rPr lang="en-US" sz="2800" dirty="0"/>
              <a:t>Prevent bone exposure resulting in delayed healing and unnecessary resorption.</a:t>
            </a:r>
          </a:p>
          <a:p>
            <a:endParaRPr lang="en-IN" dirty="0"/>
          </a:p>
        </p:txBody>
      </p:sp>
    </p:spTree>
    <p:extLst>
      <p:ext uri="{BB962C8B-B14F-4D97-AF65-F5344CB8AC3E}">
        <p14:creationId xmlns:p14="http://schemas.microsoft.com/office/powerpoint/2010/main" xmlns="" val="24616708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1835</Words>
  <Application>Microsoft Office PowerPoint</Application>
  <PresentationFormat>Custom</PresentationFormat>
  <Paragraphs>257</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SUTURE MATERIALS AND SUTURING TECHNIQUES </vt:lpstr>
      <vt:lpstr>CONTENTS</vt:lpstr>
      <vt:lpstr>INTRODUCTION</vt:lpstr>
      <vt:lpstr>DEFINITIONS</vt:lpstr>
      <vt:lpstr>Slide 5</vt:lpstr>
      <vt:lpstr>HISTORY</vt:lpstr>
      <vt:lpstr>Slide 7</vt:lpstr>
      <vt:lpstr>Slide 8</vt:lpstr>
      <vt:lpstr>GOALS OF SUTURING</vt:lpstr>
      <vt:lpstr>REQUISITES OF SUTURE MATERIALS</vt:lpstr>
      <vt:lpstr>Principles of Suture Selection </vt:lpstr>
      <vt:lpstr>Suture’s Physical Characteristics</vt:lpstr>
      <vt:lpstr>CLASSIFICATION</vt:lpstr>
      <vt:lpstr>Slide 14</vt:lpstr>
      <vt:lpstr>NATURAL</vt:lpstr>
      <vt:lpstr>SYNTHETIC</vt:lpstr>
      <vt:lpstr>MONOFILAMENT</vt:lpstr>
      <vt:lpstr>Slide 18</vt:lpstr>
      <vt:lpstr>MULTIFILAMENT</vt:lpstr>
      <vt:lpstr>Slide 20</vt:lpstr>
      <vt:lpstr>Metallic suture</vt:lpstr>
      <vt:lpstr>Non absorbable sutures are categorized by the United States Pharmacopeia (USP) as</vt:lpstr>
      <vt:lpstr>Suture materials used in regular practice  </vt:lpstr>
      <vt:lpstr>ABSORPTION OF SUTURE MATERIALS</vt:lpstr>
      <vt:lpstr>Slide 25</vt:lpstr>
      <vt:lpstr>BIOLOGIC RESPONSE OF BODY TO SUTURE MATERIALS</vt:lpstr>
      <vt:lpstr>Slide 27</vt:lpstr>
      <vt:lpstr>SUTURE SIZES </vt:lpstr>
      <vt:lpstr>UNITED STATES PHARMACOPEIA</vt:lpstr>
      <vt:lpstr>Slide 30</vt:lpstr>
      <vt:lpstr>Slide 31</vt:lpstr>
      <vt:lpstr>STERILIZATION OF SUTURES</vt:lpstr>
      <vt:lpstr>ARMAMENTARIUM FOR SUTURING</vt:lpstr>
      <vt:lpstr>Needle holder</vt:lpstr>
      <vt:lpstr>A suture needle</vt:lpstr>
      <vt:lpstr>Ideal Properties Of Needles</vt:lpstr>
      <vt:lpstr>Slide 37</vt:lpstr>
      <vt:lpstr>Slide 38</vt:lpstr>
      <vt:lpstr>Slide 39</vt:lpstr>
      <vt:lpstr>Slide 40</vt:lpstr>
      <vt:lpstr>PRINCIPLES OF SUTURING</vt:lpstr>
      <vt:lpstr>Suture knots</vt:lpstr>
      <vt:lpstr>Summery </vt:lpstr>
      <vt:lpstr>References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saswati mohanty</dc:creator>
  <cp:lastModifiedBy>dell</cp:lastModifiedBy>
  <cp:revision>3</cp:revision>
  <dcterms:created xsi:type="dcterms:W3CDTF">2022-07-06T14:15:10Z</dcterms:created>
  <dcterms:modified xsi:type="dcterms:W3CDTF">2023-02-13T05:39:48Z</dcterms:modified>
</cp:coreProperties>
</file>